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11" r:id="rId3"/>
    <p:sldId id="312" r:id="rId4"/>
    <p:sldId id="313" r:id="rId5"/>
    <p:sldId id="344" r:id="rId6"/>
    <p:sldId id="345" r:id="rId7"/>
    <p:sldId id="306" r:id="rId8"/>
    <p:sldId id="364" r:id="rId9"/>
    <p:sldId id="352" r:id="rId10"/>
    <p:sldId id="349" r:id="rId11"/>
    <p:sldId id="350" r:id="rId12"/>
    <p:sldId id="348" r:id="rId13"/>
    <p:sldId id="308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05" r:id="rId26"/>
    <p:sldId id="35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090"/>
    <a:srgbClr val="F3F763"/>
    <a:srgbClr val="FAB0EC"/>
    <a:srgbClr val="F89AE6"/>
    <a:srgbClr val="7DA0D0"/>
    <a:srgbClr val="A6DDEA"/>
    <a:srgbClr val="A79FD5"/>
    <a:srgbClr val="F2A4A7"/>
    <a:srgbClr val="F5F874"/>
    <a:srgbClr val="867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04" autoAdjust="0"/>
  </p:normalViewPr>
  <p:slideViewPr>
    <p:cSldViewPr>
      <p:cViewPr>
        <p:scale>
          <a:sx n="66" d="100"/>
          <a:sy n="66" d="100"/>
        </p:scale>
        <p:origin x="-1014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9000000"/>
              </a:lightRig>
            </a:scene3d>
            <a:sp3d>
              <a:bevelT w="393700" h="304800"/>
            </a:sp3d>
          </c:spPr>
          <c:explosion val="21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4</c:v>
                </c:pt>
              </c:strCache>
            </c:strRef>
          </c:cat>
          <c:val>
            <c:numRef>
              <c:f>Лист1!$B$2:$B$4</c:f>
              <c:numCache>
                <c:formatCode>\О\с\н\о\в\н\о\й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1"/>
        <c:holeSize val="5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47669563710196605"/>
          <c:y val="0"/>
          <c:w val="0.59182098765432101"/>
          <c:h val="0.9339720193777956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за 2015 год 20 405,0 руб., в том числе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  Налог на доходы физических лиц </c:v>
                </c:pt>
                <c:pt idx="1">
                  <c:v>  Акцизы по подакцизным товарам </c:v>
                </c:pt>
                <c:pt idx="2">
                  <c:v>  Налог по упрощенной системе налогообложения</c:v>
                </c:pt>
                <c:pt idx="3">
                  <c:v>  Налог на имущество физических лиц</c:v>
                </c:pt>
                <c:pt idx="4">
                  <c:v>  Земельный налог</c:v>
                </c:pt>
                <c:pt idx="5">
                  <c:v>  Государственная пошлина</c:v>
                </c:pt>
              </c:strCache>
            </c:strRef>
          </c:cat>
          <c:val>
            <c:numRef>
              <c:f>Лист1!$B$2:$B$7</c:f>
              <c:numCache>
                <c:formatCode>\О\с\н\о\в\н\о\й</c:formatCode>
                <c:ptCount val="6"/>
                <c:pt idx="0">
                  <c:v>18929.5</c:v>
                </c:pt>
                <c:pt idx="1">
                  <c:v>622.79999999999995</c:v>
                </c:pt>
                <c:pt idx="2">
                  <c:v>679.7</c:v>
                </c:pt>
                <c:pt idx="3">
                  <c:v>39.1</c:v>
                </c:pt>
                <c:pt idx="4">
                  <c:v>96.6</c:v>
                </c:pt>
                <c:pt idx="5">
                  <c:v>37.299999999999997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Утверждено на 2016 год 17 841,1 руб., в том числе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  Налог на доходы физических лиц </c:v>
                </c:pt>
                <c:pt idx="1">
                  <c:v>  Акцизы по подакцизным товарам </c:v>
                </c:pt>
                <c:pt idx="2">
                  <c:v>  Налог по упрощенной системе налогообложения</c:v>
                </c:pt>
                <c:pt idx="3">
                  <c:v>  Налог на имущество физических лиц</c:v>
                </c:pt>
                <c:pt idx="4">
                  <c:v>  Земельный налог</c:v>
                </c:pt>
                <c:pt idx="5">
                  <c:v>  Государственная пошлина</c:v>
                </c:pt>
              </c:strCache>
            </c:strRef>
          </c:cat>
          <c:val>
            <c:numRef>
              <c:f>Лист1!$C$2:$C$7</c:f>
              <c:numCache>
                <c:formatCode>\О\с\н\о\в\н\о\й</c:formatCode>
                <c:ptCount val="6"/>
                <c:pt idx="0">
                  <c:v>16450</c:v>
                </c:pt>
                <c:pt idx="1">
                  <c:v>641.1</c:v>
                </c:pt>
                <c:pt idx="2">
                  <c:v>556</c:v>
                </c:pt>
                <c:pt idx="3">
                  <c:v>61</c:v>
                </c:pt>
                <c:pt idx="4">
                  <c:v>93</c:v>
                </c:pt>
                <c:pt idx="5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6917248"/>
        <c:axId val="146915712"/>
        <c:axId val="0"/>
      </c:bar3DChart>
      <c:valAx>
        <c:axId val="1469157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\О\с\н\о\в\н\о\й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900" baseline="0"/>
            </a:pPr>
            <a:endParaRPr lang="ru-RU"/>
          </a:p>
        </c:txPr>
        <c:crossAx val="146917248"/>
        <c:crosses val="autoZero"/>
        <c:crossBetween val="between"/>
      </c:valAx>
      <c:catAx>
        <c:axId val="146917248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solidFill>
              <a:schemeClr val="accent3">
                <a:lumMod val="75000"/>
              </a:schemeClr>
            </a:solidFill>
          </a:ln>
        </c:spPr>
        <c:txPr>
          <a:bodyPr/>
          <a:lstStyle/>
          <a:p>
            <a:pPr>
              <a:defRPr sz="1090" baseline="0"/>
            </a:pPr>
            <a:endParaRPr lang="ru-RU"/>
          </a:p>
        </c:txPr>
        <c:crossAx val="146915712"/>
        <c:crosses val="autoZero"/>
        <c:auto val="1"/>
        <c:lblAlgn val="ctr"/>
        <c:lblOffset val="100"/>
        <c:noMultiLvlLbl val="0"/>
      </c:catAx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</c:spPr>
    </c:plotArea>
    <c:legend>
      <c:legendPos val="r"/>
      <c:layout/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ln>
          <a:solidFill>
            <a:schemeClr val="accent2">
              <a:lumMod val="75000"/>
            </a:schemeClr>
          </a:solidFill>
        </a:ln>
      </c:spPr>
    </c:floor>
    <c:sideWall>
      <c:thickness val="0"/>
      <c:spPr>
        <a:solidFill>
          <a:srgbClr val="F3F763"/>
        </a:solidFill>
      </c:spPr>
    </c:sideWall>
    <c:backWall>
      <c:thickness val="0"/>
      <c:spPr>
        <a:solidFill>
          <a:srgbClr val="F3F763"/>
        </a:solidFill>
      </c:spPr>
    </c:backWall>
    <c:plotArea>
      <c:layout>
        <c:manualLayout>
          <c:layoutTarget val="inner"/>
          <c:xMode val="edge"/>
          <c:yMode val="edge"/>
          <c:x val="0.52270061213483332"/>
          <c:y val="0"/>
          <c:w val="0.59182098765432101"/>
          <c:h val="0.9380933248796110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за 2015 год 3 381,1 руб.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  Доходы, получаемые в виде арендной за передачу в возмездное пользование  имущества</c:v>
                </c:pt>
                <c:pt idx="1">
                  <c:v>  Денежные взыскания (штрафы) </c:v>
                </c:pt>
              </c:strCache>
            </c:strRef>
          </c:cat>
          <c:val>
            <c:numRef>
              <c:f>Лист1!$B$2:$B$3</c:f>
              <c:numCache>
                <c:formatCode>\О\с\н\о\в\н\о\й</c:formatCode>
                <c:ptCount val="2"/>
                <c:pt idx="0">
                  <c:v>3336.1</c:v>
                </c:pt>
                <c:pt idx="1">
                  <c:v>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Утверждено на 2016 год 8 821,3 руб.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  Доходы, получаемые в виде арендной за передачу в возмездное пользование  имущества</c:v>
                </c:pt>
                <c:pt idx="1">
                  <c:v>  Денежные взыскания (штрафы) </c:v>
                </c:pt>
              </c:strCache>
            </c:strRef>
          </c:cat>
          <c:val>
            <c:numRef>
              <c:f>Лист1!$C$2:$C$3</c:f>
              <c:numCache>
                <c:formatCode>\О\с\н\о\в\н\о\й</c:formatCode>
                <c:ptCount val="2"/>
                <c:pt idx="0">
                  <c:v>8821.2999999999993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255360"/>
        <c:axId val="6253568"/>
        <c:axId val="0"/>
      </c:bar3DChart>
      <c:valAx>
        <c:axId val="625356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\О\с\н\о\в\н\о\й" sourceLinked="0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1000" baseline="0"/>
            </a:pPr>
            <a:endParaRPr lang="ru-RU"/>
          </a:p>
        </c:txPr>
        <c:crossAx val="6255360"/>
        <c:crosses val="autoZero"/>
        <c:crossBetween val="between"/>
      </c:valAx>
      <c:catAx>
        <c:axId val="62553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70" baseline="0"/>
            </a:pPr>
            <a:endParaRPr lang="ru-RU"/>
          </a:p>
        </c:txPr>
        <c:crossAx val="6253568"/>
        <c:crosses val="autoZero"/>
        <c:auto val="1"/>
        <c:lblAlgn val="ctr"/>
        <c:lblOffset val="100"/>
        <c:noMultiLvlLbl val="0"/>
      </c:catAx>
      <c:spPr>
        <a:solidFill>
          <a:schemeClr val="accent4">
            <a:lumMod val="40000"/>
            <a:lumOff val="60000"/>
          </a:schemeClr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7799021675490889"/>
          <c:y val="0.19246712051151402"/>
          <c:w val="0.31534701980362162"/>
          <c:h val="0.32922587145489579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ln>
          <a:solidFill>
            <a:schemeClr val="accent6">
              <a:lumMod val="75000"/>
            </a:schemeClr>
          </a:solidFill>
        </a:ln>
      </c:spPr>
    </c:floor>
    <c:sideWall>
      <c:thickness val="0"/>
      <c:spPr>
        <a:solidFill>
          <a:schemeClr val="accent6">
            <a:lumMod val="20000"/>
            <a:lumOff val="80000"/>
          </a:schemeClr>
        </a:solidFill>
        <a:ln>
          <a:noFill/>
        </a:ln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  <a:ln>
          <a:noFill/>
        </a:ln>
      </c:spPr>
    </c:backWall>
    <c:plotArea>
      <c:layout>
        <c:manualLayout>
          <c:layoutTarget val="inner"/>
          <c:xMode val="edge"/>
          <c:yMode val="edge"/>
          <c:x val="0.28563322398875757"/>
          <c:y val="0"/>
          <c:w val="0.69580158734799447"/>
          <c:h val="0.8164780302188645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за 2015 год 6290,3 руб.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  Дотации на выравнивание бюджетной обеспеченности, субсидии и субвенции</c:v>
                </c:pt>
              </c:strCache>
            </c:strRef>
          </c:cat>
          <c:val>
            <c:numRef>
              <c:f>Лист1!$B$2</c:f>
              <c:numCache>
                <c:formatCode>\О\с\н\о\в\н\о\й</c:formatCode>
                <c:ptCount val="1"/>
                <c:pt idx="0">
                  <c:v>6290.3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Утверждено на 2016 год 6441,7 руб.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  Дотации на выравнивание бюджетной обеспеченности, субсидии и субвенции</c:v>
                </c:pt>
              </c:strCache>
            </c:strRef>
          </c:cat>
          <c:val>
            <c:numRef>
              <c:f>Лист1!$C$2</c:f>
              <c:numCache>
                <c:formatCode>\О\с\н\о\в\н\о\й</c:formatCode>
                <c:ptCount val="1"/>
                <c:pt idx="0">
                  <c:v>6441.7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271232"/>
        <c:axId val="40269696"/>
        <c:axId val="0"/>
      </c:bar3DChart>
      <c:valAx>
        <c:axId val="402696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\О\с\н\о\в\н\о\й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00" baseline="0"/>
            </a:pPr>
            <a:endParaRPr lang="ru-RU"/>
          </a:p>
        </c:txPr>
        <c:crossAx val="40271232"/>
        <c:crosses val="autoZero"/>
        <c:crossBetween val="between"/>
      </c:valAx>
      <c:catAx>
        <c:axId val="402712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40269696"/>
        <c:crosses val="autoZero"/>
        <c:auto val="1"/>
        <c:lblAlgn val="ctr"/>
        <c:lblOffset val="100"/>
        <c:noMultiLvlLbl val="0"/>
      </c:catAx>
      <c:spPr>
        <a:solidFill>
          <a:srgbClr val="FAC090"/>
        </a:solidFill>
      </c:spPr>
    </c:plotArea>
    <c:legend>
      <c:legendPos val="r"/>
      <c:layout>
        <c:manualLayout>
          <c:xMode val="edge"/>
          <c:yMode val="edge"/>
          <c:x val="0.67799021675490934"/>
          <c:y val="0"/>
          <c:w val="0.31891558832644323"/>
          <c:h val="0.68303269333710392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/>
              <a:t>Расходы бюджета всего:  41 016,8 тыс.руб.,  в том числе по разделам классификации расходов </a:t>
            </a:r>
          </a:p>
        </c:rich>
      </c:tx>
      <c:layout>
        <c:manualLayout>
          <c:xMode val="edge"/>
          <c:yMode val="edge"/>
          <c:x val="0.10651755553889232"/>
          <c:y val="1.322769692256415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9685174448909E-2"/>
          <c:y val="0.21770584518386854"/>
          <c:w val="0.59834389213923722"/>
          <c:h val="0.720564902510832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всего:  41 016,8 тыс.руб.,  в том числе по разделам классификации расходов 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    ОБЩЕГОСУДАРСТВЕННЫЕ ВОПРОСЫ 12 774,6 тыс.руб.</c:v>
                </c:pt>
                <c:pt idx="1">
                  <c:v>    НАЦИОНАЛЬНАЯ ОБОРОНА 291,4 тыс.руб.</c:v>
                </c:pt>
                <c:pt idx="2">
                  <c:v>    НАЦИОНАЛЬНАЯ БЕЗОПАСНОСТЬ И ПРАВООХРАНИТЕЛЬНАЯ ДЕЯТЕЛЬНОСТЬ 738,0 тыс.руб.</c:v>
                </c:pt>
                <c:pt idx="3">
                  <c:v>    НАЦИОНАЛЬНАЯ ЭКОНОМИКА 2 318,5 тыс.руб.</c:v>
                </c:pt>
                <c:pt idx="4">
                  <c:v>    ЖИЛИЩНО-КОММУНАЛЬНОЕ ХОЗЯЙСТВО 18 392,3 тыс.руб.</c:v>
                </c:pt>
                <c:pt idx="5">
                  <c:v>    КУЛЬТУРА, КИНЕМАТОГРАФИЯ 5 619,7 тыс.руб.</c:v>
                </c:pt>
                <c:pt idx="6">
                  <c:v>    СОЦИАЛЬНАЯ ПОЛИТИКА 6,0 тыс.руб.</c:v>
                </c:pt>
                <c:pt idx="7">
                  <c:v>    ФИЗИЧЕСКАЯ КУЛЬТУРА И СПОРТ 876,2 тыс.руб.</c:v>
                </c:pt>
              </c:strCache>
            </c:strRef>
          </c:cat>
          <c:val>
            <c:numRef>
              <c:f>Лист1!$B$2:$B$9</c:f>
              <c:numCache>
                <c:formatCode>#\ ##,000</c:formatCode>
                <c:ptCount val="8"/>
                <c:pt idx="0">
                  <c:v>12774637.189999994</c:v>
                </c:pt>
                <c:pt idx="1">
                  <c:v>291400</c:v>
                </c:pt>
                <c:pt idx="2">
                  <c:v>738000</c:v>
                </c:pt>
                <c:pt idx="3">
                  <c:v>2318538.1</c:v>
                </c:pt>
                <c:pt idx="4">
                  <c:v>18392344.09</c:v>
                </c:pt>
                <c:pt idx="5">
                  <c:v>5619729</c:v>
                </c:pt>
                <c:pt idx="6">
                  <c:v>6000</c:v>
                </c:pt>
                <c:pt idx="7">
                  <c:v>876192.76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74737233873283"/>
          <c:y val="0.16376982418620162"/>
          <c:w val="0.36572522902306048"/>
          <c:h val="0.7800381554827238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Среднемесячная заработная плата работников учреждений культуры, необходимая для реализации Указа Президента от 07.05.2012 № 597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\О\с\н\о\в\н\о\й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\О\с\н\о\в\н\о\й</c:formatCode>
                <c:ptCount val="4"/>
                <c:pt idx="0">
                  <c:v>26792.7</c:v>
                </c:pt>
                <c:pt idx="1">
                  <c:v>32960</c:v>
                </c:pt>
                <c:pt idx="2">
                  <c:v>41800</c:v>
                </c:pt>
                <c:pt idx="3">
                  <c:v>44400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Фактическая среднемесячная заработная плата работников учреждений культуры, сложившаяся за 2015 год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\О\с\н\о\в\н\о\й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 formatCode="\О\с\н\о\в\н\о\й">
                  <c:v>32636.400000000001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Фактическая среднемесячная заработная плата работников учреждений культуры, сложившаяся за 2016 год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\О\с\н\о\в\н\о\й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Лист1!$D$2:$D$5</c:f>
              <c:numCache>
                <c:formatCode>\О\с\н\о\в\н\о\й</c:formatCode>
                <c:ptCount val="4"/>
                <c:pt idx="1">
                  <c:v>44807.7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992896"/>
        <c:axId val="36994432"/>
        <c:axId val="0"/>
      </c:bar3DChart>
      <c:catAx>
        <c:axId val="36992896"/>
        <c:scaling>
          <c:orientation val="minMax"/>
        </c:scaling>
        <c:delete val="0"/>
        <c:axPos val="b"/>
        <c:numFmt formatCode="\О\с\н\о\в\н\о\й" sourceLinked="1"/>
        <c:majorTickMark val="out"/>
        <c:minorTickMark val="none"/>
        <c:tickLblPos val="nextTo"/>
        <c:crossAx val="36994432"/>
        <c:crosses val="autoZero"/>
        <c:auto val="1"/>
        <c:lblAlgn val="ctr"/>
        <c:lblOffset val="100"/>
        <c:noMultiLvlLbl val="0"/>
      </c:catAx>
      <c:valAx>
        <c:axId val="36994432"/>
        <c:scaling>
          <c:orientation val="minMax"/>
        </c:scaling>
        <c:delete val="0"/>
        <c:axPos val="l"/>
        <c:majorGridlines/>
        <c:numFmt formatCode="\О\с\н\о\в\н\о\й" sourceLinked="1"/>
        <c:majorTickMark val="out"/>
        <c:minorTickMark val="none"/>
        <c:tickLblPos val="nextTo"/>
        <c:crossAx val="36992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13453470113586"/>
          <c:y val="2.9184612294608739E-2"/>
          <c:w val="0.30147339274126866"/>
          <c:h val="0.92160466682579711"/>
        </c:manualLayout>
      </c:layout>
      <c:overlay val="0"/>
      <c:txPr>
        <a:bodyPr/>
        <a:lstStyle/>
        <a:p>
          <a:pPr>
            <a:defRPr sz="139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Всего </a:t>
            </a:r>
            <a:r>
              <a:rPr lang="ru-RU" sz="14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расходов</a:t>
            </a:r>
          </a:p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41 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016 </a:t>
            </a:r>
            <a:r>
              <a:rPr lang="ru-RU" sz="14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841,14</a:t>
            </a:r>
          </a:p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в том</a:t>
            </a:r>
            <a:r>
              <a:rPr lang="ru-RU" sz="14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числе:</a:t>
            </a:r>
            <a:endParaRPr lang="ru-RU" sz="1400" dirty="0"/>
          </a:p>
        </c:rich>
      </c:tx>
      <c:layout>
        <c:manualLayout>
          <c:xMode val="edge"/>
          <c:yMode val="edge"/>
          <c:x val="7.0248005323671509E-2"/>
          <c:y val="2.6743942031132353E-2"/>
        </c:manualLayout>
      </c:layout>
      <c:overlay val="0"/>
      <c:spPr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title>
    <c:autoTitleDeleted val="0"/>
    <c:plotArea>
      <c:layout>
        <c:manualLayout>
          <c:layoutTarget val="inner"/>
          <c:xMode val="edge"/>
          <c:yMode val="edge"/>
          <c:x val="0.11424919132916851"/>
          <c:y val="5.4727556907679983E-2"/>
          <c:w val="0.59737005717313463"/>
          <c:h val="0.851047752685014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 41 016 841,14</c:v>
                </c:pt>
              </c:strCache>
            </c:strRef>
          </c:tx>
          <c:spPr>
            <a:effectLst>
              <a:outerShdw blurRad="40000" dist="22860" dir="5400000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explosion val="33"/>
          <c:dPt>
            <c:idx val="0"/>
            <c:bubble3D val="0"/>
            <c:spPr>
              <a:solidFill>
                <a:srgbClr val="99FF99"/>
              </a:solidFill>
              <a:effectLst>
                <a:outerShdw blurRad="40000" dist="22860" dir="5400000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effectLst>
                <a:outerShdw blurRad="40000" dist="22860" dir="5400000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bubble3D val="0"/>
            <c:spPr>
              <a:solidFill>
                <a:srgbClr val="F3F763"/>
              </a:solidFill>
              <a:effectLst>
                <a:outerShdw blurRad="40000" dist="22860" dir="5400000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3"/>
            <c:bubble3D val="0"/>
            <c:spPr>
              <a:solidFill>
                <a:srgbClr val="7DA0D0"/>
              </a:solidFill>
              <a:effectLst>
                <a:outerShdw blurRad="40000" dist="22860" dir="5400000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4"/>
            <c:bubble3D val="0"/>
            <c:spPr>
              <a:solidFill>
                <a:srgbClr val="A79FD5"/>
              </a:solidFill>
              <a:effectLst>
                <a:outerShdw blurRad="40000" dist="22860" dir="5400000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6"/>
            <c:bubble3D val="0"/>
            <c:spPr>
              <a:solidFill>
                <a:srgbClr val="A6DDEA"/>
              </a:solidFill>
              <a:effectLst>
                <a:outerShdw blurRad="40000" dist="22860" dir="5400000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7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40000" dist="22860" dir="5400000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3.0672920400149576E-3"/>
                  <c:y val="-1.4496106216508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871010058711429E-2"/>
                  <c:y val="-2.4160177027514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4617777511900435E-2"/>
                  <c:y val="2.1353981977649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9705353251348116E-2"/>
                  <c:y val="-3.6240265541271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654444377975102E-2"/>
                  <c:y val="6.2816460271537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8"/>
              <c:layout>
                <c:manualLayout>
                  <c:x val="-8.4792928990795984E-3"/>
                  <c:y val="-9.66407081100578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0875757394477507E-2"/>
                  <c:y val="-9.1808672704554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7.0064513379791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8"/>
                <c:pt idx="0">
                  <c:v>Направление "Развитие и повышение качества человеческого капитала"</c:v>
                </c:pt>
                <c:pt idx="1">
                  <c:v>Направление "Развитие гражданского общества и местного самоуправления"</c:v>
                </c:pt>
                <c:pt idx="2">
                  <c:v>Направление "Обеспечение благоприятной окружающей среды для населения региона"</c:v>
                </c:pt>
                <c:pt idx="3">
                  <c:v>Направление "Повышение безопасности населения региона"</c:v>
                </c:pt>
                <c:pt idx="4">
                  <c:v>Направление "Повышение благоустроенности территорий и комфортности проживания населения региона"</c:v>
                </c:pt>
                <c:pt idx="5">
                  <c:v>Направление "Экономическое и социальное развитие коренных малочисленных народов Севера"</c:v>
                </c:pt>
                <c:pt idx="6">
                  <c:v>Направление "Обеспечение устойчивого экономического роста"</c:v>
                </c:pt>
                <c:pt idx="7">
                  <c:v>Направление "Повышение эффективности государственного управления"</c:v>
                </c:pt>
              </c:strCache>
            </c:strRef>
          </c:cat>
          <c:val>
            <c:numRef>
              <c:f>Лист1!$B$2:$B$12</c:f>
              <c:numCache>
                <c:formatCode>#\ ##,000</c:formatCode>
                <c:ptCount val="11"/>
                <c:pt idx="0">
                  <c:v>12498310.939999996</c:v>
                </c:pt>
                <c:pt idx="1">
                  <c:v>530550</c:v>
                </c:pt>
                <c:pt idx="2">
                  <c:v>316111.25</c:v>
                </c:pt>
                <c:pt idx="3">
                  <c:v>472000</c:v>
                </c:pt>
                <c:pt idx="4">
                  <c:v>1041362.81</c:v>
                </c:pt>
                <c:pt idx="5">
                  <c:v>10509924.189999996</c:v>
                </c:pt>
                <c:pt idx="6">
                  <c:v>8970044.0899999961</c:v>
                </c:pt>
                <c:pt idx="7">
                  <c:v>5618794</c:v>
                </c:pt>
                <c:pt idx="8">
                  <c:v>876192.76</c:v>
                </c:pt>
                <c:pt idx="9">
                  <c:v>6000</c:v>
                </c:pt>
                <c:pt idx="10">
                  <c:v>177551.1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effectLst>
          <a:outerShdw blurRad="50800" dist="1104900" dir="21540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0.06251</cdr:x>
      <cdr:y>0.23142</cdr:y>
    </cdr:from>
    <cdr:to>
      <cdr:x>0.17362</cdr:x>
      <cdr:y>0.38769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4400" y="13541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0.06251</cdr:x>
      <cdr:y>0.23142</cdr:y>
    </cdr:from>
    <cdr:to>
      <cdr:x>0.17362</cdr:x>
      <cdr:y>0.38769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4400" y="13541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0.03571</cdr:x>
      <cdr:y>0.26667</cdr:y>
    </cdr:from>
    <cdr:to>
      <cdr:x>0.14682</cdr:x>
      <cdr:y>0.42294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288032"/>
          <a:ext cx="896090" cy="1687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</cdr:x>
      <cdr:y>0.46771</cdr:y>
    </cdr:from>
    <cdr:to>
      <cdr:x>0.40111</cdr:x>
      <cdr:y>0.66974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86608" y="21168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03.08.2016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0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255C3-BF2F-404A-B011-85564C043F44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1792F-B3F7-433D-A859-B64516CD77B9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371600" y="4724400"/>
            <a:ext cx="7239000" cy="106680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/>
            </a:lvl1pPr>
          </a:lstStyle>
          <a:p>
            <a:fld id="{07BF808A-C57B-42E3-B615-E0B7103873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791200"/>
            <a:ext cx="72390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gray">
          <a:xfrm>
            <a:off x="7696200" y="2286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gray">
          <a:xfrm>
            <a:off x="5562600" y="334963"/>
            <a:ext cx="220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</a:rPr>
              <a:t>www.themegallery.com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14426-608E-4323-B2D7-7D9070ECF5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09538"/>
            <a:ext cx="2057400" cy="61293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9538"/>
            <a:ext cx="6019800" cy="61293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5CF16-9ED3-4754-9676-393E3391E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09538"/>
            <a:ext cx="65532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2400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2638" y="64611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29000" y="64770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3DA7FD92-5D21-4D95-A981-11AA095264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A0B3-EF15-44D6-8868-F3A2BAC364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100E5-4497-4462-9AEE-8975AD8F51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604DA-8557-4324-B24D-509F6C6AA7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33BA0-085F-42C5-9EB1-82EF0A7998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93712-CFB2-4008-8540-BF4DE200CF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6FEEC-D25B-4CFC-BAB2-108C920823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FB997-E114-4BF5-878E-BD798F633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32EF-E968-4CD1-A327-E49AB9F67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02DE4-981C-4604-A4C7-A4B5BCCEB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" name="Object 51"/>
          <p:cNvGraphicFramePr>
            <a:graphicFrameLocks noChangeAspect="1"/>
          </p:cNvGraphicFramePr>
          <p:nvPr/>
        </p:nvGraphicFramePr>
        <p:xfrm>
          <a:off x="0" y="0"/>
          <a:ext cx="914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Image" r:id="rId16" imgW="13003175" imgH="1523272" progId="">
                  <p:embed/>
                </p:oleObj>
              </mc:Choice>
              <mc:Fallback>
                <p:oleObj name="Image" r:id="rId16" imgW="13003175" imgH="1523272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8A6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611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2638" y="64611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905000" y="109538"/>
            <a:ext cx="655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770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fld id="{27FB1526-A993-452A-8E3A-C799DA763A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gray">
          <a:xfrm>
            <a:off x="0" y="6781800"/>
            <a:ext cx="9144000" cy="76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77" name="Picture 53" descr="@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371600" y="152400"/>
            <a:ext cx="533400" cy="533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minfin.gov-murman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59632" y="3140968"/>
            <a:ext cx="7422976" cy="1066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БЮДЖЕТ ДЛЯ ГРАЖДАН сельского поселения Алакуртти Кандалакшского района</a:t>
            </a:r>
            <a:endParaRPr lang="en-US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5013176"/>
            <a:ext cx="8640960" cy="1008112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ru-RU" sz="1200" dirty="0" smtClean="0"/>
              <a:t>С решением Совета депутатов  от 28.12.2015 № 179 «Об утверждении бюджета с.п. Алакуртти Кандалакшского района на 2016 год»,</a:t>
            </a:r>
            <a:r>
              <a:rPr lang="ru-RU" sz="1200" b="1" dirty="0" smtClean="0"/>
              <a:t> </a:t>
            </a:r>
            <a:r>
              <a:rPr lang="ru-RU" sz="1200" dirty="0" smtClean="0"/>
              <a:t>а так же с последующими внесенными изменениями в данное решение, можно ознакомится на официальном сайте </a:t>
            </a:r>
          </a:p>
          <a:p>
            <a:pPr algn="l">
              <a:spcBef>
                <a:spcPts val="0"/>
              </a:spcBef>
            </a:pP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 alakadm.ru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b="1" i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i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184060, Мурманская обл.,  Кандалакшский район, 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с.Алакуртти, ул. Данилова, д.11</a:t>
            </a:r>
            <a:endParaRPr lang="en-US" sz="1600" i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:\Управление бюджетного развития и бюджетной политики\09_РАЗВИТИЕ(семинары, новое)\СОВЕЩАНИЕ 27.01.12\Макеты\логотип-МФ-М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272" y="188640"/>
            <a:ext cx="1543449" cy="2088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1" y="188640"/>
            <a:ext cx="1656184" cy="206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/>
          </p:nvPr>
        </p:nvGraphicFramePr>
        <p:xfrm>
          <a:off x="323528" y="1124744"/>
          <a:ext cx="8352928" cy="524525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32048"/>
                <a:gridCol w="5904656"/>
                <a:gridCol w="576064"/>
                <a:gridCol w="1440160"/>
              </a:tblGrid>
              <a:tr h="504056">
                <a:tc>
                  <a:txBody>
                    <a:bodyPr/>
                    <a:lstStyle/>
                    <a:p>
                      <a:endParaRPr lang="ru-RU" b="1" i="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Всего РАСХОДЫ:</a:t>
                      </a:r>
                    </a:p>
                    <a:p>
                      <a:r>
                        <a:rPr lang="ru-RU" b="1" i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в том числе:</a:t>
                      </a:r>
                      <a:endParaRPr lang="ru-RU" b="1" i="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41 016 841,14</a:t>
                      </a:r>
                    </a:p>
                    <a:p>
                      <a:endParaRPr lang="ru-RU" b="1" i="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ОБЩЕГОСУДАРСТВЕННЫЕ </a:t>
                      </a:r>
                      <a:r>
                        <a:rPr lang="ru-RU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12 774 637,19</a:t>
                      </a:r>
                    </a:p>
                  </a:txBody>
                  <a:tcPr marL="9525" marR="9525" marT="9525" marB="0"/>
                </a:tc>
              </a:tr>
              <a:tr h="4818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1.1.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    </a:t>
                      </a:r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           Функционирование </a:t>
                      </a:r>
                      <a:r>
                        <a:rPr lang="ru-RU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высшего должностного лица </a:t>
                      </a:r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субъекта Российской Федерации и муниципального </a:t>
                      </a:r>
                      <a:r>
                        <a:rPr lang="ru-RU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0102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1 234 857,00</a:t>
                      </a:r>
                    </a:p>
                  </a:txBody>
                  <a:tcPr marL="9525" marR="9525" marT="9525" marB="0"/>
                </a:tc>
              </a:tr>
              <a:tr h="4818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1.2.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    </a:t>
                      </a:r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           Функционирование </a:t>
                      </a:r>
                      <a:r>
                        <a:rPr lang="ru-RU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законодательных </a:t>
                      </a:r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(представительных) органов государственной власти и представительных </a:t>
                      </a:r>
                      <a:r>
                        <a:rPr lang="ru-RU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органов муниципальных образований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0103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456 200,00</a:t>
                      </a:r>
                    </a:p>
                  </a:txBody>
                  <a:tcPr marL="9525" marR="9525" marT="9525" marB="0"/>
                </a:tc>
              </a:tr>
              <a:tr h="7154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1.3.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  </a:t>
                      </a:r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             </a:t>
                      </a:r>
                      <a:r>
                        <a:rPr lang="ru-RU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Функционирование </a:t>
                      </a:r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Правительства Российской Федерации, высших исполнительных органов государственной власти субъектов Российской Федерации, местных </a:t>
                      </a:r>
                      <a:r>
                        <a:rPr lang="ru-RU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администраций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0104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6 041 417,00</a:t>
                      </a:r>
                    </a:p>
                  </a:txBody>
                  <a:tcPr marL="9525" marR="9525" marT="9525" marB="0"/>
                </a:tc>
              </a:tr>
              <a:tr h="2482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1.4.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    </a:t>
                      </a:r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           Резервные </a:t>
                      </a:r>
                      <a:r>
                        <a:rPr lang="ru-RU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фонды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0111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30 000,00</a:t>
                      </a:r>
                    </a:p>
                  </a:txBody>
                  <a:tcPr marL="9525" marR="9525" marT="9525" marB="0"/>
                </a:tc>
              </a:tr>
              <a:tr h="2941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1.5.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   </a:t>
                      </a:r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            </a:t>
                      </a:r>
                      <a:r>
                        <a:rPr lang="ru-RU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0113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5 012 163,19</a:t>
                      </a:r>
                    </a:p>
                  </a:txBody>
                  <a:tcPr marL="9525" marR="9525" marT="9525" marB="0"/>
                </a:tc>
              </a:tr>
              <a:tr h="2941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НАЦИОНАЛЬНАЯ </a:t>
                      </a:r>
                      <a:r>
                        <a:rPr lang="ru-RU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ОБОРОНА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0200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291 400,00</a:t>
                      </a:r>
                    </a:p>
                  </a:txBody>
                  <a:tcPr marL="9525" marR="9525" marT="9525" marB="0"/>
                </a:tc>
              </a:tr>
              <a:tr h="2941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2.1.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    </a:t>
                      </a:r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             Мобилизационная </a:t>
                      </a:r>
                      <a:r>
                        <a:rPr lang="ru-RU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и вневойсковая подготовка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0203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291 400,00</a:t>
                      </a:r>
                    </a:p>
                  </a:txBody>
                  <a:tcPr marL="9525" marR="9525" marT="9525" marB="0"/>
                </a:tc>
              </a:tr>
              <a:tr h="2941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НАЦИОНАЛЬНАЯ </a:t>
                      </a:r>
                      <a:r>
                        <a:rPr lang="ru-RU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БЕЗОПАСНОСТЬ И ПРАВООХРАНИТЕЛЬНАЯ ДЕЯТЕЛЬНОСТЬ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0300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738 000,00</a:t>
                      </a:r>
                    </a:p>
                  </a:txBody>
                  <a:tcPr marL="9525" marR="9525" marT="9525" marB="0"/>
                </a:tc>
              </a:tr>
              <a:tr h="4818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3.1.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    </a:t>
                      </a:r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            Защита </a:t>
                      </a:r>
                      <a:r>
                        <a:rPr lang="ru-RU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0309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266 000,00</a:t>
                      </a:r>
                    </a:p>
                  </a:txBody>
                  <a:tcPr marL="9525" marR="9525" marT="9525" marB="0"/>
                </a:tc>
              </a:tr>
              <a:tr h="4818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3.2.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    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0314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472 000,00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Расходы бюджета на 2016 год </a:t>
            </a:r>
            <a:b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(по состоянию на 01.07.2016) </a:t>
            </a: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по разделам и подразделам</a:t>
            </a:r>
            <a:endParaRPr lang="ru-RU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196753"/>
          <a:ext cx="8568952" cy="515317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4989"/>
                <a:gridCol w="5377659"/>
                <a:gridCol w="1093922"/>
                <a:gridCol w="1642382"/>
              </a:tblGrid>
              <a:tr h="206150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3339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4.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НАЦИОНАЛЬНАЯ ЭКОНОМИКА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0400</a:t>
                      </a:r>
                      <a:endParaRPr lang="ru-RU" sz="1200" b="1" i="0" u="none" strike="noStrike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2 318 538,10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974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4.1.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      </a:t>
                      </a:r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        Сельское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хозяйство и рыболовство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0405</a:t>
                      </a:r>
                      <a:endParaRPr lang="ru-RU" sz="1200" b="1" i="0" u="none" strike="noStrike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177 551,10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3569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4.2.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      </a:t>
                      </a:r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       </a:t>
                      </a:r>
                      <a:r>
                        <a:rPr lang="ru-RU" sz="1200" b="1" u="none" strike="noStrike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Дорожное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хозяйство (дорожные фонды)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0409</a:t>
                      </a:r>
                      <a:endParaRPr lang="ru-RU" sz="1200" b="1" i="0" u="none" strike="noStrike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1 041 362,81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0615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4.3.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     </a:t>
                      </a:r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       </a:t>
                      </a:r>
                      <a:r>
                        <a:rPr lang="ru-RU" sz="1200" b="1" u="none" strike="noStrike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  </a:t>
                      </a:r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Связь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и информатика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0410</a:t>
                      </a:r>
                      <a:endParaRPr lang="ru-RU" sz="1200" b="1" i="0" u="none" strike="noStrike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12 000,00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960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4.4.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     </a:t>
                      </a:r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         Другие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вопросы в области </a:t>
                      </a:r>
                      <a:r>
                        <a:rPr lang="ru-RU" sz="1200" b="1" u="none" strike="noStrike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нац.экономики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0412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1 087 624,19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766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5.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0500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18 392 344,09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330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5.1.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     </a:t>
                      </a:r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       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Жилищное хозяйство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0501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9 320 044,09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974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5.2.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     </a:t>
                      </a:r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       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Коммунальное хозяйство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0502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457 300,00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324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5.3.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     </a:t>
                      </a:r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       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Благоустройство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0503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2 230 000,00</a:t>
                      </a:r>
                      <a:endParaRPr lang="ru-RU" sz="1200" b="1" i="0" u="none" strike="noStrike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4020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5.4.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     </a:t>
                      </a:r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       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Другие вопросы в области </a:t>
                      </a:r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ЖКХ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0505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6 385 000,00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3569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6.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КУЛЬТУРА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, КИНЕМАТОГРАФИЯ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0800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5 619 729,00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3569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6.1.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     </a:t>
                      </a:r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       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Культура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0801</a:t>
                      </a:r>
                      <a:endParaRPr lang="ru-RU" sz="1200" b="1" i="0" u="none" strike="noStrike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5 619 729,00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826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7.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СОЦИАЛЬНАЯ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ПОЛИТИКА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1000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6 000,00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332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7.1.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    </a:t>
                      </a:r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       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Пенсионное обеспечение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1001</a:t>
                      </a:r>
                      <a:endParaRPr lang="ru-RU" sz="1200" b="1" i="0" u="none" strike="noStrike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6 000,00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974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8.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ФИЗИЧЕСКАЯ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КУЛЬТУРА И СПОРТ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1100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876 192,76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974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8.1.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     </a:t>
                      </a:r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      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Физическая культура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1101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876 192,76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5" name="Заголовок 5"/>
          <p:cNvSpPr txBox="1">
            <a:spLocks/>
          </p:cNvSpPr>
          <p:nvPr/>
        </p:nvSpPr>
        <p:spPr bwMode="gray">
          <a:xfrm>
            <a:off x="1905000" y="109538"/>
            <a:ext cx="655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2051720" y="332656"/>
            <a:ext cx="5256584" cy="419546"/>
          </a:xfrm>
        </p:spPr>
        <p:txBody>
          <a:bodyPr>
            <a:normAutofit fontScale="90000"/>
          </a:bodyPr>
          <a:lstStyle/>
          <a:p>
            <a:pPr rtl="0" eaLnBrk="1" fontAlgn="base" latinLnBrk="0" hangingPunct="1"/>
            <a:r>
              <a:rPr lang="ru-RU" sz="2000" b="1" i="0" spc="0" baseline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/>
                <a:ea typeface="+mn-ea"/>
                <a:cs typeface="+mn-cs"/>
              </a:rPr>
              <a:t>Расходы бюджета на 2016 год </a:t>
            </a:r>
            <a:br>
              <a:rPr lang="ru-RU" sz="2000" b="1" i="0" spc="0" baseline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/>
                <a:ea typeface="+mn-ea"/>
                <a:cs typeface="+mn-cs"/>
              </a:rPr>
            </a:br>
            <a:r>
              <a:rPr lang="ru-RU" sz="1600" b="1" i="0" spc="0" baseline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/>
                <a:ea typeface="+mn-ea"/>
                <a:cs typeface="+mn-cs"/>
              </a:rPr>
              <a:t>(по состоянию на 01.07.2016) </a:t>
            </a:r>
            <a:r>
              <a:rPr lang="ru-RU" sz="2000" b="1" i="0" spc="0" baseline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2000" b="1" i="0" spc="0" baseline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/>
                <a:ea typeface="+mn-ea"/>
                <a:cs typeface="+mn-cs"/>
              </a:rPr>
            </a:br>
            <a:r>
              <a:rPr lang="ru-RU" sz="2000" b="1" i="0" spc="0" baseline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/>
                <a:ea typeface="+mn-ea"/>
                <a:cs typeface="+mn-cs"/>
              </a:rPr>
              <a:t>по разделам и подразделам </a:t>
            </a:r>
            <a:r>
              <a:rPr lang="ru-RU" sz="1300" b="1" i="1" spc="0" baseline="0" dirty="0" smtClean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(продолжение)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/>
          </p:nvPr>
        </p:nvGraphicFramePr>
        <p:xfrm>
          <a:off x="611560" y="1052736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FFC000"/>
                </a:solidFill>
              </a:rPr>
              <a:t>Расходы на оплату труда работников культуры в соответствии с Указом Президента</a:t>
            </a:r>
            <a:r>
              <a:rPr lang="ru-RU" sz="1800" baseline="0" dirty="0" smtClean="0">
                <a:solidFill>
                  <a:srgbClr val="FFC000"/>
                </a:solidFill>
              </a:rPr>
              <a:t> от 07.05.2012 № 597</a:t>
            </a:r>
            <a:endParaRPr lang="ru-RU" sz="1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AutoShape 2"/>
          <p:cNvSpPr>
            <a:spLocks noChangeArrowheads="1"/>
          </p:cNvSpPr>
          <p:nvPr/>
        </p:nvSpPr>
        <p:spPr bwMode="ltGray">
          <a:xfrm rot="5400000">
            <a:off x="1007602" y="1304767"/>
            <a:ext cx="4968553" cy="4464495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solidFill>
            <a:srgbClr val="81D5FF">
              <a:alpha val="37255"/>
            </a:srgb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6843464" cy="563562"/>
          </a:xfrm>
        </p:spPr>
        <p:txBody>
          <a:bodyPr/>
          <a:lstStyle/>
          <a:p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2016 год в разрезе муниципальных программ</a:t>
            </a:r>
            <a:endParaRPr lang="en-US" sz="26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252536" y="836712"/>
          <a:ext cx="70567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57"/>
          <p:cNvSpPr txBox="1">
            <a:spLocks noChangeArrowheads="1"/>
          </p:cNvSpPr>
          <p:nvPr/>
        </p:nvSpPr>
        <p:spPr bwMode="auto">
          <a:xfrm>
            <a:off x="8056563" y="548680"/>
            <a:ext cx="1087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91680" y="2708920"/>
            <a:ext cx="194421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Стратегическая цель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«Обеспечение высокого качества жизни населения региона»</a:t>
            </a:r>
            <a:endParaRPr lang="ru-RU" sz="1400" dirty="0"/>
          </a:p>
        </p:txBody>
      </p:sp>
      <p:grpSp>
        <p:nvGrpSpPr>
          <p:cNvPr id="37" name="Group 23"/>
          <p:cNvGrpSpPr>
            <a:grpSpLocks/>
          </p:cNvGrpSpPr>
          <p:nvPr/>
        </p:nvGrpSpPr>
        <p:grpSpPr bwMode="auto">
          <a:xfrm>
            <a:off x="3419872" y="908720"/>
            <a:ext cx="360412" cy="309189"/>
            <a:chOff x="2078" y="1680"/>
            <a:chExt cx="1615" cy="1615"/>
          </a:xfrm>
        </p:grpSpPr>
        <p:sp>
          <p:nvSpPr>
            <p:cNvPr id="38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9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" name="Oval 26"/>
            <p:cNvSpPr>
              <a:spLocks noChangeArrowheads="1"/>
            </p:cNvSpPr>
            <p:nvPr/>
          </p:nvSpPr>
          <p:spPr bwMode="gray">
            <a:xfrm>
              <a:off x="2252" y="1856"/>
              <a:ext cx="1267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2" name="Oval 28"/>
            <p:cNvSpPr>
              <a:spLocks noChangeArrowheads="1"/>
            </p:cNvSpPr>
            <p:nvPr/>
          </p:nvSpPr>
          <p:spPr bwMode="gray">
            <a:xfrm>
              <a:off x="2335" y="1936"/>
              <a:ext cx="1096" cy="110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Oval 29"/>
            <p:cNvSpPr>
              <a:spLocks noChangeArrowheads="1"/>
            </p:cNvSpPr>
            <p:nvPr/>
          </p:nvSpPr>
          <p:spPr bwMode="gray">
            <a:xfrm>
              <a:off x="2335" y="1936"/>
              <a:ext cx="1096" cy="1102"/>
            </a:xfrm>
            <a:prstGeom prst="ellipse">
              <a:avLst/>
            </a:prstGeom>
            <a:solidFill>
              <a:srgbClr val="99FF99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45" name="Group 23"/>
          <p:cNvGrpSpPr>
            <a:grpSpLocks/>
          </p:cNvGrpSpPr>
          <p:nvPr/>
        </p:nvGrpSpPr>
        <p:grpSpPr bwMode="auto">
          <a:xfrm>
            <a:off x="5436096" y="3717032"/>
            <a:ext cx="360412" cy="309189"/>
            <a:chOff x="2078" y="1680"/>
            <a:chExt cx="1615" cy="1615"/>
          </a:xfrm>
        </p:grpSpPr>
        <p:sp>
          <p:nvSpPr>
            <p:cNvPr id="46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7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8" name="Oval 26"/>
            <p:cNvSpPr>
              <a:spLocks noChangeArrowheads="1"/>
            </p:cNvSpPr>
            <p:nvPr/>
          </p:nvSpPr>
          <p:spPr bwMode="gray">
            <a:xfrm>
              <a:off x="2252" y="1856"/>
              <a:ext cx="1267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50" name="Oval 28"/>
            <p:cNvSpPr>
              <a:spLocks noChangeArrowheads="1"/>
            </p:cNvSpPr>
            <p:nvPr/>
          </p:nvSpPr>
          <p:spPr bwMode="gray">
            <a:xfrm>
              <a:off x="2335" y="1936"/>
              <a:ext cx="1096" cy="110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" name="Oval 29"/>
            <p:cNvSpPr>
              <a:spLocks noChangeArrowheads="1"/>
            </p:cNvSpPr>
            <p:nvPr/>
          </p:nvSpPr>
          <p:spPr bwMode="gray">
            <a:xfrm>
              <a:off x="2335" y="1936"/>
              <a:ext cx="1096" cy="1102"/>
            </a:xfrm>
            <a:prstGeom prst="ellipse">
              <a:avLst/>
            </a:prstGeom>
            <a:solidFill>
              <a:srgbClr val="A79FD5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66" name="Group 23"/>
          <p:cNvGrpSpPr>
            <a:grpSpLocks/>
          </p:cNvGrpSpPr>
          <p:nvPr/>
        </p:nvGrpSpPr>
        <p:grpSpPr bwMode="auto">
          <a:xfrm>
            <a:off x="4499992" y="1412776"/>
            <a:ext cx="360412" cy="309189"/>
            <a:chOff x="2078" y="1680"/>
            <a:chExt cx="1615" cy="1615"/>
          </a:xfrm>
        </p:grpSpPr>
        <p:sp>
          <p:nvSpPr>
            <p:cNvPr id="67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8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9" name="Oval 26"/>
            <p:cNvSpPr>
              <a:spLocks noChangeArrowheads="1"/>
            </p:cNvSpPr>
            <p:nvPr/>
          </p:nvSpPr>
          <p:spPr bwMode="gray">
            <a:xfrm>
              <a:off x="2252" y="1856"/>
              <a:ext cx="1267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0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71" name="Oval 28"/>
            <p:cNvSpPr>
              <a:spLocks noChangeArrowheads="1"/>
            </p:cNvSpPr>
            <p:nvPr/>
          </p:nvSpPr>
          <p:spPr bwMode="gray">
            <a:xfrm>
              <a:off x="2335" y="1936"/>
              <a:ext cx="1096" cy="110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Oval 29"/>
            <p:cNvSpPr>
              <a:spLocks noChangeArrowheads="1"/>
            </p:cNvSpPr>
            <p:nvPr/>
          </p:nvSpPr>
          <p:spPr bwMode="gray">
            <a:xfrm>
              <a:off x="2335" y="1936"/>
              <a:ext cx="1096" cy="1102"/>
            </a:xfrm>
            <a:prstGeom prst="ellipse">
              <a:avLst/>
            </a:prstGeom>
            <a:solidFill>
              <a:srgbClr val="FAC09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80" name="Group 23"/>
          <p:cNvGrpSpPr>
            <a:grpSpLocks/>
          </p:cNvGrpSpPr>
          <p:nvPr/>
        </p:nvGrpSpPr>
        <p:grpSpPr bwMode="auto">
          <a:xfrm>
            <a:off x="4932040" y="5085184"/>
            <a:ext cx="360412" cy="309189"/>
            <a:chOff x="2078" y="1680"/>
            <a:chExt cx="1615" cy="1615"/>
          </a:xfrm>
        </p:grpSpPr>
        <p:sp>
          <p:nvSpPr>
            <p:cNvPr id="81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3" name="Oval 26"/>
            <p:cNvSpPr>
              <a:spLocks noChangeArrowheads="1"/>
            </p:cNvSpPr>
            <p:nvPr/>
          </p:nvSpPr>
          <p:spPr bwMode="gray">
            <a:xfrm>
              <a:off x="2252" y="1856"/>
              <a:ext cx="1267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4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5" name="Oval 28"/>
            <p:cNvSpPr>
              <a:spLocks noChangeArrowheads="1"/>
            </p:cNvSpPr>
            <p:nvPr/>
          </p:nvSpPr>
          <p:spPr bwMode="gray">
            <a:xfrm>
              <a:off x="2335" y="1936"/>
              <a:ext cx="1096" cy="110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6" name="Oval 29"/>
            <p:cNvSpPr>
              <a:spLocks noChangeArrowheads="1"/>
            </p:cNvSpPr>
            <p:nvPr/>
          </p:nvSpPr>
          <p:spPr bwMode="gray">
            <a:xfrm>
              <a:off x="2335" y="1936"/>
              <a:ext cx="1096" cy="1102"/>
            </a:xfrm>
            <a:prstGeom prst="ellipse">
              <a:avLst/>
            </a:prstGeom>
            <a:solidFill>
              <a:srgbClr val="A6DDEA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87" name="Group 23"/>
          <p:cNvGrpSpPr>
            <a:grpSpLocks/>
          </p:cNvGrpSpPr>
          <p:nvPr/>
        </p:nvGrpSpPr>
        <p:grpSpPr bwMode="auto">
          <a:xfrm>
            <a:off x="5364088" y="2852936"/>
            <a:ext cx="360412" cy="309189"/>
            <a:chOff x="2078" y="1680"/>
            <a:chExt cx="1615" cy="1615"/>
          </a:xfrm>
        </p:grpSpPr>
        <p:sp>
          <p:nvSpPr>
            <p:cNvPr id="88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9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0" name="Oval 26"/>
            <p:cNvSpPr>
              <a:spLocks noChangeArrowheads="1"/>
            </p:cNvSpPr>
            <p:nvPr/>
          </p:nvSpPr>
          <p:spPr bwMode="gray">
            <a:xfrm>
              <a:off x="2252" y="1856"/>
              <a:ext cx="1267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1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92" name="Oval 28"/>
            <p:cNvSpPr>
              <a:spLocks noChangeArrowheads="1"/>
            </p:cNvSpPr>
            <p:nvPr/>
          </p:nvSpPr>
          <p:spPr bwMode="gray">
            <a:xfrm>
              <a:off x="2335" y="1936"/>
              <a:ext cx="1096" cy="110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3" name="Oval 29"/>
            <p:cNvSpPr>
              <a:spLocks noChangeArrowheads="1"/>
            </p:cNvSpPr>
            <p:nvPr/>
          </p:nvSpPr>
          <p:spPr bwMode="gray">
            <a:xfrm>
              <a:off x="2335" y="1936"/>
              <a:ext cx="1096" cy="1102"/>
            </a:xfrm>
            <a:prstGeom prst="ellipse">
              <a:avLst/>
            </a:prstGeom>
            <a:solidFill>
              <a:srgbClr val="7DA0D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94" name="Group 23"/>
          <p:cNvGrpSpPr>
            <a:grpSpLocks/>
          </p:cNvGrpSpPr>
          <p:nvPr/>
        </p:nvGrpSpPr>
        <p:grpSpPr bwMode="auto">
          <a:xfrm>
            <a:off x="5220072" y="2132856"/>
            <a:ext cx="360412" cy="309189"/>
            <a:chOff x="2078" y="1680"/>
            <a:chExt cx="1615" cy="1615"/>
          </a:xfrm>
        </p:grpSpPr>
        <p:sp>
          <p:nvSpPr>
            <p:cNvPr id="95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6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7" name="Oval 26"/>
            <p:cNvSpPr>
              <a:spLocks noChangeArrowheads="1"/>
            </p:cNvSpPr>
            <p:nvPr/>
          </p:nvSpPr>
          <p:spPr bwMode="gray">
            <a:xfrm>
              <a:off x="2252" y="1856"/>
              <a:ext cx="1267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99" name="Oval 28"/>
            <p:cNvSpPr>
              <a:spLocks noChangeArrowheads="1"/>
            </p:cNvSpPr>
            <p:nvPr/>
          </p:nvSpPr>
          <p:spPr bwMode="gray">
            <a:xfrm>
              <a:off x="2335" y="1936"/>
              <a:ext cx="1096" cy="110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0" name="Oval 29"/>
            <p:cNvSpPr>
              <a:spLocks noChangeArrowheads="1"/>
            </p:cNvSpPr>
            <p:nvPr/>
          </p:nvSpPr>
          <p:spPr bwMode="gray">
            <a:xfrm>
              <a:off x="2335" y="1936"/>
              <a:ext cx="1096" cy="1102"/>
            </a:xfrm>
            <a:prstGeom prst="ellipse">
              <a:avLst/>
            </a:prstGeom>
            <a:solidFill>
              <a:srgbClr val="F3F76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08" name="Прямоугольник 107"/>
          <p:cNvSpPr/>
          <p:nvPr/>
        </p:nvSpPr>
        <p:spPr>
          <a:xfrm>
            <a:off x="4067944" y="764704"/>
            <a:ext cx="4104456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Муниципальное управление и гражданское общество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4932040" y="1268760"/>
            <a:ext cx="3600400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Информационное общество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5724128" y="1916832"/>
            <a:ext cx="3204864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Управление муниципальными финансами, создание условий для эффективного, устойчивого и ответственного управления муниципальными финансами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5796136" y="2852936"/>
            <a:ext cx="2988840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Обеспечение первичных мер пожарной безопасности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5796136" y="3717032"/>
            <a:ext cx="3168352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5652120" y="4437112"/>
            <a:ext cx="3168352" cy="43088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Обеспечение комфортной среды проживания населения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5004048" y="5589240"/>
            <a:ext cx="388843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культуры и сохранение культурного наследия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5292080" y="4581128"/>
            <a:ext cx="288032" cy="2880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TextBox 120"/>
          <p:cNvSpPr txBox="1"/>
          <p:nvPr/>
        </p:nvSpPr>
        <p:spPr>
          <a:xfrm>
            <a:off x="2051720" y="5013176"/>
            <a:ext cx="13681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10 509 924,19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5364088" y="5157192"/>
            <a:ext cx="3024336" cy="261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Энергоэффективность и развитие энергетики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4572000" y="5373216"/>
            <a:ext cx="288032" cy="2880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4211960" y="5661248"/>
            <a:ext cx="216024" cy="21602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4355976" y="6093296"/>
            <a:ext cx="2304256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5" name="Овал 124"/>
          <p:cNvSpPr/>
          <p:nvPr/>
        </p:nvSpPr>
        <p:spPr>
          <a:xfrm>
            <a:off x="3851920" y="5805264"/>
            <a:ext cx="216024" cy="216024"/>
          </a:xfrm>
          <a:prstGeom prst="ellips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2555776" y="6309320"/>
            <a:ext cx="1647800" cy="26161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1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Овал 126"/>
          <p:cNvSpPr/>
          <p:nvPr/>
        </p:nvSpPr>
        <p:spPr>
          <a:xfrm>
            <a:off x="3347864" y="5877272"/>
            <a:ext cx="216024" cy="21602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683568" y="5733256"/>
            <a:ext cx="1647800" cy="769441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безопасных и благоприятных условий проживания граждан</a:t>
            </a:r>
            <a:endParaRPr lang="ru-RU" sz="11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Перечень муниципальных программ на 2016 год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052736"/>
          <a:ext cx="7992888" cy="4997197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850139"/>
                <a:gridCol w="2142749"/>
              </a:tblGrid>
              <a:tr h="107435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1" u="none" strike="noStrike" cap="none" spc="0" baseline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Муниципальная программа 1. "Муниципальное управление и гражданское общество  сельского поселения Алакуртти Кандалакшского района"</a:t>
                      </a:r>
                      <a:endParaRPr lang="ru-RU" sz="1600" b="1" i="1" u="none" strike="noStrike" cap="none" spc="0" baseline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12 498 310,94</a:t>
                      </a:r>
                      <a:endParaRPr lang="ru-RU" sz="16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12251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1" u="none" strike="noStrike" cap="none" spc="0" baseline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Подпрограмма 1. “Повышение эффективности муниципального управления в муниципальном образовании сельского поселения Алакуртти Кандалакшского района”</a:t>
                      </a:r>
                      <a:endParaRPr lang="ru-RU" sz="1600" b="1" i="1" u="none" strike="noStrike" cap="none" spc="0" baseline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12 498 310,94</a:t>
                      </a:r>
                      <a:endParaRPr lang="ru-RU" sz="16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128649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1" u="none" strike="noStrike" cap="none" spc="0" baseline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 Основное мероприятие 1. “Обеспечение выполнения задач и функций органами местного самоуправления сельского поселения Алакуртти Кандалакшского района, направленных на реализацию полномочий по решению вопросов местного значения”</a:t>
                      </a:r>
                      <a:endParaRPr lang="ru-RU" sz="1600" b="1" i="1" u="none" strike="noStrike" cap="none" spc="0" baseline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12 304 327,94</a:t>
                      </a:r>
                      <a:endParaRPr lang="ru-RU" sz="16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12251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1" u="none" strike="noStrike" cap="none" spc="0" baseline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 Основное мероприятие 2. "Создание условий для осуществления эффективного муниципального управления по исполнению прочих обязательств"</a:t>
                      </a:r>
                      <a:endParaRPr lang="ru-RU" sz="1600" b="1" i="1" u="none" strike="noStrike" cap="none" spc="0" baseline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193 983,00</a:t>
                      </a:r>
                      <a:endParaRPr lang="ru-RU" sz="16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Перечень муниципальных программ на 2016 год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003232" cy="460057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857710"/>
                <a:gridCol w="2145522"/>
              </a:tblGrid>
              <a:tr h="1533524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1" u="none" strike="noStrike" cap="none" spc="0" dirty="0">
                          <a:ln w="1905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Муниципальная программа 2. “Информационное общество муниципального образования сельское поселение Алакуртти Кандалакшского района”</a:t>
                      </a:r>
                      <a:endParaRPr lang="ru-RU" sz="2000" b="1" i="1" u="none" strike="noStrike" cap="none" spc="0" dirty="0">
                        <a:ln w="1905"/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1" u="none" strike="noStrike" cap="none" spc="0" dirty="0">
                          <a:ln w="1905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530 550,00</a:t>
                      </a:r>
                      <a:endParaRPr lang="ru-RU" sz="2000" b="1" i="1" u="none" strike="noStrike" cap="none" spc="0" dirty="0">
                        <a:ln w="1905"/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117013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1" u="none" strike="noStrike" cap="none" spc="0" dirty="0">
                          <a:ln w="1905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 Основное мероприятие 1. Создание условий для получения населением информации о деятельности органов местного самоуправления</a:t>
                      </a:r>
                      <a:endParaRPr lang="ru-RU" sz="2000" b="1" i="1" u="none" strike="noStrike" cap="none" spc="0" dirty="0">
                        <a:ln w="1905"/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1" u="none" strike="noStrike" cap="none" spc="0" dirty="0">
                          <a:ln w="1905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190 438,00</a:t>
                      </a:r>
                      <a:endParaRPr lang="ru-RU" sz="2000" b="1" i="1" u="none" strike="noStrike" cap="none" spc="0" dirty="0">
                        <a:ln w="1905"/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117013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1" u="none" strike="noStrike" cap="none" spc="0" dirty="0">
                          <a:ln w="1905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 Основное мероприятие 2. Развитие технической и технологической  инфраструктуры и обеспечение информационной безопасности</a:t>
                      </a:r>
                      <a:endParaRPr lang="ru-RU" sz="2000" b="1" i="1" u="none" strike="noStrike" cap="none" spc="0" dirty="0">
                        <a:ln w="1905"/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1" u="none" strike="noStrike" cap="none" spc="0" dirty="0">
                          <a:ln w="1905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340 112,00</a:t>
                      </a:r>
                      <a:endParaRPr lang="ru-RU" sz="2000" b="1" i="1" u="none" strike="noStrike" cap="none" spc="0" dirty="0">
                        <a:ln w="1905"/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Перечень муниципальных программ на 2016 год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003232" cy="525490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203032"/>
                <a:gridCol w="1800200"/>
              </a:tblGrid>
              <a:tr h="1533524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Муниципальная программа 3. “Управление муниципальными финансами, создание условий для эффективного, устойчивого и ответственного управления муниципальными финансами”</a:t>
                      </a:r>
                      <a:endParaRPr lang="ru-RU" sz="18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316 111,25</a:t>
                      </a:r>
                      <a:endParaRPr lang="ru-RU" sz="18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1170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Подпрограмма 1. “Управление муниципальными финансами муниципального образования сельское поселение Алакуртти Кандалакшского района”</a:t>
                      </a:r>
                      <a:endParaRPr lang="ru-RU" sz="18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316 111,25</a:t>
                      </a:r>
                      <a:endParaRPr lang="ru-RU" sz="18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1170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 Основное мероприятие 1. Организация выполнения расходных обязательств муниципального образования</a:t>
                      </a:r>
                      <a:endParaRPr lang="ru-RU" sz="18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19 776,25</a:t>
                      </a:r>
                      <a:endParaRPr lang="ru-RU" sz="18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1170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 Основное мероприятие 2. Организация межбюджетного взаимодействия</a:t>
                      </a:r>
                      <a:endParaRPr lang="ru-RU" sz="18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296 335,00</a:t>
                      </a:r>
                      <a:endParaRPr lang="ru-RU" sz="18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Перечень муниципальных программ на 2016 год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124745"/>
          <a:ext cx="8291264" cy="524506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067128"/>
                <a:gridCol w="1224136"/>
              </a:tblGrid>
              <a:tr h="79208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Муниципальная </a:t>
                      </a:r>
                      <a:r>
                        <a:rPr lang="ru-RU" sz="14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программа 4. “Обеспечение первичных мер пожарной безопасности на территории </a:t>
                      </a:r>
                      <a:r>
                        <a:rPr lang="ru-RU" sz="1400" b="1" i="1" u="none" strike="noStrike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образования </a:t>
                      </a:r>
                      <a:r>
                        <a:rPr lang="ru-RU" sz="14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сельское поселение Алакуртти Кандалакшского района”</a:t>
                      </a:r>
                      <a:endParaRPr lang="ru-RU" sz="14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472 000,00</a:t>
                      </a:r>
                      <a:endParaRPr lang="ru-RU" sz="14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733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 Основное мероприятие 1. Заключение договора на защиту и тушение пожаров, возникших на землях находящихся в фонде муниципального образования сельское поселение Алакуртти.</a:t>
                      </a:r>
                      <a:endParaRPr lang="ru-RU" sz="14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100 000,00</a:t>
                      </a:r>
                      <a:endParaRPr lang="ru-RU" sz="14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61388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 Основное мероприятие 2. Содержание систем противопожарного водоснабжения</a:t>
                      </a:r>
                      <a:endParaRPr lang="ru-RU" sz="14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1 000,00</a:t>
                      </a:r>
                      <a:endParaRPr lang="ru-RU" sz="14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9430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 Основное мероприятие 3. Оснащение территорий общего пользования населенных пунктов муниципального образования первичными средствами тушения пожаров и противопожарным инвентарем</a:t>
                      </a:r>
                      <a:endParaRPr lang="ru-RU" sz="14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10 000,00</a:t>
                      </a:r>
                      <a:endParaRPr lang="ru-RU" sz="14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6419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 Основное мероприятие 4. Организация выпуска плакатов, брошюр, буклетов, календарей, памяток профилактического характера</a:t>
                      </a:r>
                      <a:endParaRPr lang="ru-RU" sz="14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1 000,00</a:t>
                      </a:r>
                      <a:endParaRPr lang="ru-RU" sz="14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85280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 Основное мероприятие 5. Создание условий для организации добровольной пожарной охраны, а также участия граждан в обеспечении первичных мер пожарной безопасности в иных формах</a:t>
                      </a:r>
                      <a:endParaRPr lang="ru-RU" sz="14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60 000,00</a:t>
                      </a:r>
                      <a:endParaRPr lang="ru-RU" sz="14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6419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 Основное мероприятие 6. Обеспечение технически-исправного состояния и боевой готовности автомобиля АЦ-40(ЗИЛ-131)</a:t>
                      </a:r>
                      <a:endParaRPr lang="ru-RU" sz="14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300 000,00</a:t>
                      </a:r>
                      <a:endParaRPr lang="ru-RU" sz="14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Перечень муниципальных программ на 2016 год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980731"/>
          <a:ext cx="8280920" cy="548982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6840760"/>
                <a:gridCol w="1440160"/>
              </a:tblGrid>
              <a:tr h="76290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</a:t>
                      </a:r>
                      <a:r>
                        <a:rPr lang="ru-RU" sz="1400" b="1" i="1" u="none" strike="noStrike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</a:t>
                      </a:r>
                      <a:r>
                        <a:rPr lang="ru-RU" sz="16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Муниципальная программа 5. “Развитие транспортной </a:t>
                      </a:r>
                      <a:r>
                        <a:rPr lang="ru-RU" sz="1600" b="1" i="1" u="none" strike="noStrike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в </a:t>
                      </a:r>
                      <a:r>
                        <a:rPr lang="ru-RU" sz="16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муниципальном образовании сельское поселение Алакуртти Кандалакшского района</a:t>
                      </a:r>
                      <a:r>
                        <a:rPr lang="ru-RU" sz="14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”</a:t>
                      </a:r>
                      <a:endParaRPr lang="ru-RU" sz="14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1 041 362,81</a:t>
                      </a:r>
                      <a:endParaRPr lang="ru-RU" sz="14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77264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Подпрограмма 1. “Развитие транспортной инфраструктуры муниципального образования сельское Алакуртти Кандалакшского района”</a:t>
                      </a:r>
                      <a:endParaRPr lang="ru-RU" sz="16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600 275,25</a:t>
                      </a:r>
                      <a:endParaRPr lang="ru-RU" sz="14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908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 Основное мероприятие </a:t>
                      </a:r>
                      <a:r>
                        <a:rPr lang="ru-RU" sz="1400" b="1" i="1" u="none" strike="noStrike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3. </a:t>
                      </a:r>
                      <a:r>
                        <a:rPr lang="ru-RU" sz="14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Ремонт и капитальный ремонт автомобильных дорог и искусственных сооружений на них, оказание услуг по уборке снега, оплата административного штрафа</a:t>
                      </a:r>
                      <a:endParaRPr lang="ru-RU" sz="14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600 275,25</a:t>
                      </a:r>
                      <a:endParaRPr lang="ru-RU" sz="14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121150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</a:t>
                      </a:r>
                      <a:r>
                        <a:rPr lang="ru-RU" sz="16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Подпрограмма 2. “Повышение безопасности дорожного движения и снижения дорожно-транспортного травматизма в муниципальном образовании сельское поселение Алакуртти  Кандалакшского района</a:t>
                      </a:r>
                      <a:r>
                        <a:rPr lang="ru-RU" sz="14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”</a:t>
                      </a:r>
                      <a:endParaRPr lang="ru-RU" sz="14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441 087,56</a:t>
                      </a:r>
                      <a:endParaRPr lang="ru-RU" sz="14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908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 Основное мероприятие 5. Разработка схемы дорожных знаков, приобретение и установка новых дорожных знаков, замена знаков, не соответствующих </a:t>
                      </a:r>
                      <a:r>
                        <a:rPr lang="ru-RU" sz="1400" b="1" i="1" u="none" strike="noStrike" cap="none" spc="0" dirty="0" err="1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ГОСТу</a:t>
                      </a:r>
                      <a:r>
                        <a:rPr lang="ru-RU" sz="14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 приобретение и установка уличных камер видеонаблюдения</a:t>
                      </a:r>
                      <a:endParaRPr lang="ru-RU" sz="14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250 000,00</a:t>
                      </a:r>
                      <a:endParaRPr lang="ru-RU" sz="14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908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 Основное мероприятие 9. Содержание автомобильных дорог и сооружений на них в границах муниципального образования сельского поселения Алакуртти Кандалакшского района</a:t>
                      </a:r>
                      <a:endParaRPr lang="ru-RU" sz="14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191 087,56</a:t>
                      </a:r>
                      <a:endParaRPr lang="ru-RU" sz="14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Перечень муниципальных программ на 2016 год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1005594"/>
          <a:ext cx="8712968" cy="5549965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7416824"/>
                <a:gridCol w="1296144"/>
              </a:tblGrid>
              <a:tr h="5824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Муниципальная программа 6. “Обеспечение комфортной среды проживания населения муниципального образования сельское поселение Алакуртти Кандалакшского района”</a:t>
                      </a:r>
                      <a:endParaRPr lang="ru-RU" sz="14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10 509 924,19</a:t>
                      </a:r>
                      <a:endParaRPr lang="ru-RU" sz="11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4336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</a:t>
                      </a:r>
                      <a:r>
                        <a:rPr lang="ru-RU" sz="1200" b="1" i="1" u="none" strike="noStrike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Подпрограмма </a:t>
                      </a:r>
                      <a:r>
                        <a:rPr lang="ru-RU" sz="12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1. “Благоустройство сельских территорий муниципального образования сельское поселение Алакуртти”</a:t>
                      </a:r>
                      <a:endParaRPr lang="ru-RU" sz="12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2 230 000,00</a:t>
                      </a:r>
                      <a:endParaRPr lang="ru-RU" sz="11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2552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 </a:t>
                      </a:r>
                      <a:r>
                        <a:rPr lang="ru-RU" sz="1100" b="1" i="1" u="none" strike="noStrike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</a:t>
                      </a:r>
                      <a:r>
                        <a:rPr lang="ru-RU" sz="1100" b="1" i="1" u="none" strike="noStrike" cap="none" spc="0" baseline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</a:t>
                      </a:r>
                      <a:r>
                        <a:rPr lang="ru-RU" sz="1100" b="1" i="1" u="none" strike="noStrike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Основное </a:t>
                      </a:r>
                      <a:r>
                        <a:rPr lang="ru-RU" sz="11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мероприятие 1. Обеспечение бесперебойной работы уличного освещения</a:t>
                      </a:r>
                      <a:endParaRPr lang="ru-RU" sz="11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150 000,00</a:t>
                      </a:r>
                      <a:endParaRPr lang="ru-RU" sz="11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22775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 </a:t>
                      </a:r>
                      <a:r>
                        <a:rPr lang="ru-RU" sz="1100" b="1" i="1" u="none" strike="noStrike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Основное </a:t>
                      </a:r>
                      <a:r>
                        <a:rPr lang="ru-RU" sz="11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мероприятие 3. Благоустройство мест сбора мусора</a:t>
                      </a:r>
                      <a:endParaRPr lang="ru-RU" sz="11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1 080 000,00</a:t>
                      </a:r>
                      <a:endParaRPr lang="ru-RU" sz="11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39147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 </a:t>
                      </a:r>
                      <a:r>
                        <a:rPr lang="ru-RU" sz="1100" b="1" i="1" u="none" strike="noStrike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Основное </a:t>
                      </a:r>
                      <a:r>
                        <a:rPr lang="ru-RU" sz="11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мероприятие 6. "Обустройство детских площадок на территории с.п. Алакуртти"</a:t>
                      </a:r>
                      <a:endParaRPr lang="ru-RU" sz="11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1 000 000,00</a:t>
                      </a:r>
                      <a:endParaRPr lang="ru-RU" sz="11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46867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1" u="none" strike="noStrike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</a:t>
                      </a:r>
                      <a:r>
                        <a:rPr lang="ru-RU" sz="12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Подпрограмма 3. “Регулирование земельных отношений на территории муниципального образования сельское поселение Алакуртти Кандалакшского района”</a:t>
                      </a:r>
                      <a:endParaRPr lang="ru-RU" sz="12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1 087 624,19</a:t>
                      </a:r>
                      <a:endParaRPr lang="ru-RU" sz="11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462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</a:t>
                      </a:r>
                      <a:r>
                        <a:rPr lang="ru-RU" sz="1100" b="1" i="1" u="none" strike="noStrike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Основное </a:t>
                      </a:r>
                      <a:r>
                        <a:rPr lang="ru-RU" sz="11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мероприятие 1. Проведение кадастровых работ в отношении земельных участков под объектами недвижимости, находящейся в муниципальной собственности.</a:t>
                      </a:r>
                      <a:endParaRPr lang="ru-RU" sz="11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1 087 624,19</a:t>
                      </a:r>
                      <a:endParaRPr lang="ru-RU" sz="11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39147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</a:t>
                      </a:r>
                      <a:r>
                        <a:rPr lang="ru-RU" sz="12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Подпрограмма 4. “Поддержка и развитие коммунального хозяйства муниципального образования сельское поселение Алакуртти”</a:t>
                      </a:r>
                      <a:endParaRPr lang="ru-RU" sz="12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7 192 300,00</a:t>
                      </a:r>
                      <a:endParaRPr lang="ru-RU" sz="11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43421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</a:t>
                      </a:r>
                      <a:r>
                        <a:rPr lang="ru-RU" sz="1100" b="1" i="1" u="none" strike="noStrike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Основное </a:t>
                      </a:r>
                      <a:r>
                        <a:rPr lang="ru-RU" sz="11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мероприятие 1. Компенсация выпадающих доходов ресурсоснабжающим организациям</a:t>
                      </a:r>
                      <a:endParaRPr lang="ru-RU" sz="11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157 300,00</a:t>
                      </a:r>
                      <a:endParaRPr lang="ru-RU" sz="11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43309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 </a:t>
                      </a:r>
                      <a:r>
                        <a:rPr lang="ru-RU" sz="1100" b="1" i="1" u="none" strike="noStrike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Основное </a:t>
                      </a:r>
                      <a:r>
                        <a:rPr lang="ru-RU" sz="11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мероприятие 2. Проведение текущего ремонта и содержание пустующих муниципальных квартир, ремонт жилых помещений для ветеранов</a:t>
                      </a:r>
                      <a:endParaRPr lang="ru-RU" sz="11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350 000,00</a:t>
                      </a:r>
                      <a:endParaRPr lang="ru-RU" sz="11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56531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</a:t>
                      </a:r>
                      <a:r>
                        <a:rPr lang="ru-RU" sz="1100" b="1" i="1" u="none" strike="noStrike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</a:t>
                      </a:r>
                      <a:r>
                        <a:rPr lang="ru-RU" sz="11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Основное мероприятие 3. Разработка схем теплоснабжения, водоснабжения и водоотведения на территории муниципального образования с.п. Алакуртти, разработка программы комплексного развития на основании схем</a:t>
                      </a:r>
                      <a:endParaRPr lang="ru-RU" sz="11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300 000,00</a:t>
                      </a:r>
                      <a:endParaRPr lang="ru-RU" sz="11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21654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</a:t>
                      </a:r>
                      <a:r>
                        <a:rPr lang="ru-RU" sz="1100" b="1" i="1" u="none" strike="noStrike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</a:t>
                      </a:r>
                      <a:r>
                        <a:rPr lang="ru-RU" sz="11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Основное мероприятие 4. Выполнение муниципального задания</a:t>
                      </a:r>
                      <a:endParaRPr lang="ru-RU" sz="11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5 315 000,00</a:t>
                      </a:r>
                      <a:endParaRPr lang="ru-RU" sz="11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39147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</a:t>
                      </a:r>
                      <a:r>
                        <a:rPr lang="ru-RU" sz="1100" b="1" i="1" u="none" strike="noStrike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Основное </a:t>
                      </a:r>
                      <a:r>
                        <a:rPr lang="ru-RU" sz="11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мероприятие 5. Содержание пустующего нежилого муниципального фонда</a:t>
                      </a:r>
                      <a:endParaRPr lang="ru-RU" sz="11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1 070 000,00</a:t>
                      </a:r>
                      <a:endParaRPr lang="ru-RU" sz="11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Выгнутая вниз стрелка 60"/>
          <p:cNvSpPr/>
          <p:nvPr/>
        </p:nvSpPr>
        <p:spPr>
          <a:xfrm rot="10800000">
            <a:off x="3275856" y="2425513"/>
            <a:ext cx="5760640" cy="715454"/>
          </a:xfrm>
          <a:prstGeom prst="curvedUpArrow">
            <a:avLst>
              <a:gd name="adj1" fmla="val 35040"/>
              <a:gd name="adj2" fmla="val 50000"/>
              <a:gd name="adj3" fmla="val 148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5733256"/>
            <a:ext cx="8712968" cy="923330"/>
          </a:xfrm>
          <a:prstGeom prst="rect">
            <a:avLst/>
          </a:prstGeom>
          <a:solidFill>
            <a:srgbClr val="FDF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—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 основополагающее требование, предъявляемое к органам, составляющим и утверждающим бюджет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395536" y="980728"/>
            <a:ext cx="8280920" cy="4179168"/>
            <a:chOff x="827584" y="1916832"/>
            <a:chExt cx="7416824" cy="4179168"/>
          </a:xfrm>
        </p:grpSpPr>
        <p:sp>
          <p:nvSpPr>
            <p:cNvPr id="12" name="AutoShape 4"/>
            <p:cNvSpPr>
              <a:spLocks noChangeArrowheads="1"/>
            </p:cNvSpPr>
            <p:nvPr/>
          </p:nvSpPr>
          <p:spPr bwMode="gray">
            <a:xfrm>
              <a:off x="827584" y="2368550"/>
              <a:ext cx="2479179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gray">
            <a:xfrm>
              <a:off x="899592" y="2376488"/>
              <a:ext cx="2375421" cy="2803525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gray">
            <a:xfrm>
              <a:off x="899592" y="4440238"/>
              <a:ext cx="2364308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gray">
            <a:xfrm>
              <a:off x="899592" y="2398713"/>
              <a:ext cx="2364308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gray">
            <a:xfrm>
              <a:off x="1149350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961220" y="5249863"/>
              <a:ext cx="2302679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403648" y="1988840"/>
              <a:ext cx="129785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0000"/>
                  </a:solidFill>
                </a:rPr>
                <a:t>Бюджет</a:t>
              </a:r>
              <a:endParaRPr lang="en-US" dirty="0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gray">
            <a:xfrm>
              <a:off x="827584" y="2564904"/>
              <a:ext cx="2448272" cy="24006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(от </a:t>
              </a:r>
              <a:r>
                <a:rPr lang="ru-RU" sz="1500" dirty="0" err="1" smtClean="0">
                  <a:latin typeface="Times New Roman" pitchFamily="18" charset="0"/>
                  <a:cs typeface="Times New Roman" pitchFamily="18" charset="0"/>
                </a:rPr>
                <a:t>старонормандского</a:t>
              </a:r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i="1" dirty="0" err="1" smtClean="0">
                  <a:latin typeface="Times New Roman" pitchFamily="18" charset="0"/>
                  <a:cs typeface="Times New Roman" pitchFamily="18" charset="0"/>
                </a:rPr>
                <a:t>bougette</a:t>
              </a:r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  </a:r>
              <a:endParaRPr lang="en-US" sz="1500" dirty="0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gray">
            <a:xfrm>
              <a:off x="3505200" y="23685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gray">
            <a:xfrm>
              <a:off x="3538538" y="2376488"/>
              <a:ext cx="2098675" cy="2803525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gray">
            <a:xfrm>
              <a:off x="3556000" y="4440238"/>
              <a:ext cx="20701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gray">
            <a:xfrm>
              <a:off x="3556000" y="2398713"/>
              <a:ext cx="20701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gray">
            <a:xfrm>
              <a:off x="3581400" y="2708920"/>
              <a:ext cx="1990278" cy="19389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поступающие в бюджет денежные средства (налоги юридических и физических лиц, штрафы, административные платежи и сборы, финансовая помощь)</a:t>
              </a:r>
              <a:endParaRPr lang="en-US" sz="1500" dirty="0"/>
            </a:p>
          </p:txBody>
        </p:sp>
        <p:sp>
          <p:nvSpPr>
            <p:cNvPr id="25" name="AutoShape 30"/>
            <p:cNvSpPr>
              <a:spLocks noChangeArrowheads="1"/>
            </p:cNvSpPr>
            <p:nvPr/>
          </p:nvSpPr>
          <p:spPr bwMode="gray">
            <a:xfrm>
              <a:off x="3508375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gray">
            <a:xfrm>
              <a:off x="3552825" y="5249863"/>
              <a:ext cx="207010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33"/>
            <p:cNvSpPr>
              <a:spLocks noChangeArrowheads="1"/>
            </p:cNvSpPr>
            <p:nvPr/>
          </p:nvSpPr>
          <p:spPr bwMode="gray">
            <a:xfrm>
              <a:off x="5867400" y="23685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AutoShape 34"/>
            <p:cNvSpPr>
              <a:spLocks noChangeArrowheads="1"/>
            </p:cNvSpPr>
            <p:nvPr/>
          </p:nvSpPr>
          <p:spPr bwMode="gray">
            <a:xfrm>
              <a:off x="5900738" y="2376488"/>
              <a:ext cx="2343670" cy="2803525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35"/>
            <p:cNvSpPr>
              <a:spLocks noChangeArrowheads="1"/>
            </p:cNvSpPr>
            <p:nvPr/>
          </p:nvSpPr>
          <p:spPr bwMode="gray">
            <a:xfrm>
              <a:off x="5918200" y="4440238"/>
              <a:ext cx="22542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AutoShape 36"/>
            <p:cNvSpPr>
              <a:spLocks noChangeArrowheads="1"/>
            </p:cNvSpPr>
            <p:nvPr/>
          </p:nvSpPr>
          <p:spPr bwMode="gray">
            <a:xfrm>
              <a:off x="5918200" y="2398713"/>
              <a:ext cx="22542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6012160" y="1988840"/>
              <a:ext cx="2016224" cy="642938"/>
              <a:chOff x="1289" y="582"/>
              <a:chExt cx="668" cy="668"/>
            </a:xfrm>
          </p:grpSpPr>
          <p:sp>
            <p:nvSpPr>
              <p:cNvPr id="51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2" name="Oval 39"/>
              <p:cNvSpPr>
                <a:spLocks noChangeArrowheads="1"/>
              </p:cNvSpPr>
              <p:nvPr/>
            </p:nvSpPr>
            <p:spPr bwMode="gray">
              <a:xfrm>
                <a:off x="1298" y="582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7" name="Text Box 43"/>
            <p:cNvSpPr txBox="1">
              <a:spLocks noChangeArrowheads="1"/>
            </p:cNvSpPr>
            <p:nvPr/>
          </p:nvSpPr>
          <p:spPr bwMode="gray">
            <a:xfrm>
              <a:off x="6372200" y="1988840"/>
              <a:ext cx="1296144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бюджета</a:t>
              </a:r>
              <a:endParaRPr lang="en-US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44"/>
            <p:cNvSpPr txBox="1">
              <a:spLocks noChangeArrowheads="1"/>
            </p:cNvSpPr>
            <p:nvPr/>
          </p:nvSpPr>
          <p:spPr bwMode="gray">
            <a:xfrm>
              <a:off x="5943600" y="2708921"/>
              <a:ext cx="2228800" cy="24006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выплачиваемые из бюджета денежные средства (социальные выплаты населению, содержание государственных учреждений (образование, здравоохранение и другие), капитальное строительство и другие)                                                          </a:t>
              </a:r>
            </a:p>
          </p:txBody>
        </p:sp>
        <p:sp>
          <p:nvSpPr>
            <p:cNvPr id="39" name="AutoShape 45"/>
            <p:cNvSpPr>
              <a:spLocks noChangeArrowheads="1"/>
            </p:cNvSpPr>
            <p:nvPr/>
          </p:nvSpPr>
          <p:spPr bwMode="gray">
            <a:xfrm>
              <a:off x="5861050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AutoShape 46"/>
            <p:cNvSpPr>
              <a:spLocks noChangeArrowheads="1"/>
            </p:cNvSpPr>
            <p:nvPr/>
          </p:nvSpPr>
          <p:spPr bwMode="gray">
            <a:xfrm>
              <a:off x="5905499" y="5249863"/>
              <a:ext cx="227209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gray">
            <a:xfrm>
              <a:off x="971600" y="1916832"/>
              <a:ext cx="2160240" cy="64293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gray">
            <a:xfrm>
              <a:off x="994237" y="1921644"/>
              <a:ext cx="2089094" cy="6227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gray">
            <a:xfrm>
              <a:off x="1020108" y="1925494"/>
              <a:ext cx="2040586" cy="6073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gray">
            <a:xfrm>
              <a:off x="1042746" y="1931269"/>
              <a:ext cx="1940335" cy="56690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gray">
            <a:xfrm>
              <a:off x="1155932" y="1946669"/>
              <a:ext cx="1723665" cy="46102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6" name="Oval 38"/>
            <p:cNvSpPr>
              <a:spLocks noChangeArrowheads="1"/>
            </p:cNvSpPr>
            <p:nvPr/>
          </p:nvSpPr>
          <p:spPr bwMode="gray">
            <a:xfrm>
              <a:off x="3635896" y="1916832"/>
              <a:ext cx="1872208" cy="64293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7" name="Oval 39"/>
            <p:cNvSpPr>
              <a:spLocks noChangeArrowheads="1"/>
            </p:cNvSpPr>
            <p:nvPr/>
          </p:nvSpPr>
          <p:spPr bwMode="gray">
            <a:xfrm>
              <a:off x="3655515" y="1921644"/>
              <a:ext cx="1810548" cy="6227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8" name="Oval 40"/>
            <p:cNvSpPr>
              <a:spLocks noChangeArrowheads="1"/>
            </p:cNvSpPr>
            <p:nvPr/>
          </p:nvSpPr>
          <p:spPr bwMode="gray">
            <a:xfrm>
              <a:off x="3677937" y="1925494"/>
              <a:ext cx="1768508" cy="6073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" name="Oval 41"/>
            <p:cNvSpPr>
              <a:spLocks noChangeArrowheads="1"/>
            </p:cNvSpPr>
            <p:nvPr/>
          </p:nvSpPr>
          <p:spPr bwMode="gray">
            <a:xfrm>
              <a:off x="3697556" y="1931269"/>
              <a:ext cx="1681624" cy="56690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0" name="Oval 42"/>
            <p:cNvSpPr>
              <a:spLocks noChangeArrowheads="1"/>
            </p:cNvSpPr>
            <p:nvPr/>
          </p:nvSpPr>
          <p:spPr bwMode="gray">
            <a:xfrm>
              <a:off x="3795650" y="1946669"/>
              <a:ext cx="1493843" cy="46102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6" name="Text Box 43"/>
          <p:cNvSpPr txBox="1">
            <a:spLocks noChangeArrowheads="1"/>
          </p:cNvSpPr>
          <p:nvPr/>
        </p:nvSpPr>
        <p:spPr bwMode="gray">
          <a:xfrm>
            <a:off x="3851920" y="980728"/>
            <a:ext cx="165618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43"/>
          <p:cNvSpPr txBox="1">
            <a:spLocks noChangeArrowheads="1"/>
          </p:cNvSpPr>
          <p:nvPr/>
        </p:nvSpPr>
        <p:spPr bwMode="gray">
          <a:xfrm>
            <a:off x="1187624" y="1124744"/>
            <a:ext cx="12961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23528" y="486916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дефицитом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Превышение доходов над расходами  образует положительный остаток бюджета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60" name="Выгнутая вниз стрелка 59"/>
          <p:cNvSpPr/>
          <p:nvPr/>
        </p:nvSpPr>
        <p:spPr>
          <a:xfrm>
            <a:off x="3347864" y="3212976"/>
            <a:ext cx="5796136" cy="792088"/>
          </a:xfrm>
          <a:prstGeom prst="curvedUpArrow">
            <a:avLst>
              <a:gd name="adj1" fmla="val 35040"/>
              <a:gd name="adj2" fmla="val 50000"/>
              <a:gd name="adj3" fmla="val 148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Перечень муниципальных программ на 2016 год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052737"/>
          <a:ext cx="8280920" cy="5112566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6552728"/>
                <a:gridCol w="1728192"/>
              </a:tblGrid>
              <a:tr h="136109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Муниципальная программа 7. “Энергоэффективность и развитие энергетики муниципального образования сельское поселение Алакуртти Кандалакшского района”</a:t>
                      </a:r>
                      <a:endParaRPr lang="ru-RU" sz="18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8 970 044,09</a:t>
                      </a:r>
                      <a:endParaRPr lang="ru-RU" sz="18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100147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Подпрограмма 1. “Энергосбережение и повышение энергоэффективности социальной сферы муниципального образования сельское поселение Алакуртти Кандалакшского района”.</a:t>
                      </a:r>
                      <a:endParaRPr lang="ru-RU" sz="16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8 970 044,09</a:t>
                      </a:r>
                      <a:endParaRPr lang="ru-RU" sz="18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89695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 Основное мероприятие 1. Возмещение расходов на проведение капитального ремонта муниципального жилищного фонда</a:t>
                      </a:r>
                      <a:endParaRPr lang="ru-RU" sz="16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7 143 034,20</a:t>
                      </a:r>
                      <a:endParaRPr lang="ru-RU" sz="18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85156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 Основное мероприятие 2. Возмещение расходов на установку индивидуальных приборов учета</a:t>
                      </a:r>
                      <a:endParaRPr lang="ru-RU" sz="16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1" u="none" strike="noStrike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1 634 000,00</a:t>
                      </a:r>
                      <a:endParaRPr lang="ru-RU" sz="1800" b="1" i="1" u="none" strike="noStrike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100147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 Основное мероприятие 3. Софинансирование работ по проведению капитального ремонта муниципального жилищного фонда</a:t>
                      </a:r>
                      <a:endParaRPr lang="ru-RU" sz="16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193 009,89</a:t>
                      </a:r>
                      <a:endParaRPr lang="ru-RU" sz="18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Перечень муниципальных программ на 2016 год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11560" y="1196753"/>
          <a:ext cx="8208912" cy="4970141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6008251"/>
                <a:gridCol w="2200661"/>
              </a:tblGrid>
              <a:tr h="1296143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1" u="none" strike="noStrike" cap="none" spc="0" dirty="0">
                          <a:ln w="1905"/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Муниципальная программа 8. “Развитие культуры и сохранение культурного наследия муниципального образования сельское поселение Алакуртти”</a:t>
                      </a:r>
                      <a:endParaRPr lang="ru-RU" sz="2000" b="1" i="1" u="none" strike="noStrike" cap="none" spc="0" dirty="0">
                        <a:ln w="1905"/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1" u="none" strike="noStrike" cap="none" spc="0" dirty="0">
                          <a:ln w="1905"/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5 618 794,00</a:t>
                      </a:r>
                      <a:endParaRPr lang="ru-RU" sz="2000" b="1" i="1" u="none" strike="noStrike" cap="none" spc="0" dirty="0">
                        <a:ln w="1905"/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69872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1" u="none" strike="noStrike" cap="none" spc="0" dirty="0">
                          <a:ln w="1905"/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Подпрограмма 1. “Наследие”</a:t>
                      </a:r>
                      <a:endParaRPr lang="ru-RU" sz="1600" b="1" i="1" u="none" strike="noStrike" cap="none" spc="0" dirty="0">
                        <a:ln w="1905"/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1" u="none" strike="noStrike" cap="none" spc="0">
                          <a:ln w="1905"/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1 749 842,00</a:t>
                      </a:r>
                      <a:endParaRPr lang="ru-RU" sz="1600" b="1" i="1" u="none" strike="noStrike" cap="none" spc="0">
                        <a:ln w="1905"/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1117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1" u="none" strike="noStrike" cap="none" spc="0" dirty="0">
                          <a:ln w="1905"/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 Основное мероприятие 1. Развитие библиотечного дела муниципального образования с п. Алакуртти</a:t>
                      </a:r>
                      <a:endParaRPr lang="ru-RU" sz="1600" b="1" i="1" u="none" strike="noStrike" cap="none" spc="0" dirty="0">
                        <a:ln w="1905"/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1" u="none" strike="noStrike" cap="none" spc="0">
                          <a:ln w="1905"/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1 749 842,00</a:t>
                      </a:r>
                      <a:endParaRPr lang="ru-RU" sz="1600" b="1" i="1" u="none" strike="noStrike" cap="none" spc="0">
                        <a:ln w="1905"/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8104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1" u="none" strike="noStrike" cap="none" spc="0" dirty="0">
                          <a:ln w="1905"/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Подпрограмма  2. “Искусство”</a:t>
                      </a:r>
                      <a:endParaRPr lang="ru-RU" sz="1600" b="1" i="1" u="none" strike="noStrike" cap="none" spc="0" dirty="0">
                        <a:ln w="1905"/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1" u="none" strike="noStrike" cap="none" spc="0" dirty="0">
                          <a:ln w="1905"/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3 868 952,00</a:t>
                      </a:r>
                      <a:endParaRPr lang="ru-RU" sz="1600" b="1" i="1" u="none" strike="noStrike" cap="none" spc="0" dirty="0">
                        <a:ln w="1905"/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8104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1" u="none" strike="noStrike" cap="none" spc="0" dirty="0">
                          <a:ln w="1905"/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 Основное мероприятие 1. Обеспечение развития творческого потенциала и организации досуга населения с. п. Алакуртти</a:t>
                      </a:r>
                      <a:endParaRPr lang="ru-RU" sz="1600" b="1" i="1" u="none" strike="noStrike" cap="none" spc="0" dirty="0">
                        <a:ln w="1905"/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u="none" strike="noStrike" cap="none" spc="0" dirty="0" smtClean="0">
                          <a:ln w="1905"/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3 868 952,00</a:t>
                      </a:r>
                    </a:p>
                    <a:p>
                      <a:pPr algn="r" fontAlgn="t"/>
                      <a:endParaRPr lang="ru-RU" sz="1600" b="1" i="1" u="none" strike="noStrike" cap="none" spc="0" dirty="0">
                        <a:ln w="1905"/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Перечень муниципальных программ на 2016 год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11560" y="1196753"/>
          <a:ext cx="8208912" cy="475252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336704"/>
                <a:gridCol w="1872208"/>
              </a:tblGrid>
              <a:tr h="1975015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1" u="none" strike="noStrike" cap="none" spc="0">
                          <a:ln w="1905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Муниципальная программа 9. “Развитие физической культуры и спорта в муниципальном образовании сельское поселение Алакуртти”</a:t>
                      </a:r>
                      <a:endParaRPr lang="ru-RU" sz="2000" b="1" i="1" u="none" strike="noStrike" cap="none" spc="0">
                        <a:ln w="1905"/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1" u="none" strike="noStrike" cap="none" spc="0">
                          <a:ln w="1905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876 192,76</a:t>
                      </a:r>
                      <a:endParaRPr lang="ru-RU" sz="2000" b="1" i="1" u="none" strike="noStrike" cap="none" spc="0">
                        <a:ln w="1905"/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140936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1" u="none" strike="noStrike" cap="none" spc="0" dirty="0">
                          <a:ln w="1905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 Основное мероприятие 1. Реализация мероприятий по пропаганде здорового образа жизни и вовлечению населения в занятия физической культурой и массовым спортом</a:t>
                      </a:r>
                      <a:endParaRPr lang="ru-RU" sz="1800" b="1" i="1" u="none" strike="noStrike" cap="none" spc="0" dirty="0">
                        <a:ln w="1905"/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1" u="none" strike="noStrike" cap="none" spc="0" dirty="0">
                          <a:ln w="1905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50 000,00</a:t>
                      </a:r>
                      <a:endParaRPr lang="ru-RU" sz="1800" b="1" i="1" u="none" strike="noStrike" cap="none" spc="0" dirty="0">
                        <a:ln w="1905"/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136815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1" u="none" strike="noStrike" cap="none" spc="0" dirty="0">
                          <a:ln w="1905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 Основное мероприятие 2. Реализация и оказание муниципальных услуг (работ) в сфере физической культуры и спорта</a:t>
                      </a:r>
                      <a:endParaRPr lang="ru-RU" sz="1800" b="1" i="1" u="none" strike="noStrike" cap="none" spc="0" dirty="0">
                        <a:ln w="1905"/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1" u="none" strike="noStrike" cap="none" spc="0" dirty="0">
                          <a:ln w="1905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826 192,76</a:t>
                      </a:r>
                      <a:endParaRPr lang="ru-RU" sz="1800" b="1" i="1" u="none" strike="noStrike" cap="none" spc="0" dirty="0">
                        <a:ln w="1905"/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Перечень муниципальных программ на 2016 год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99591" y="1340768"/>
          <a:ext cx="7200801" cy="439248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558513"/>
                <a:gridCol w="1642288"/>
              </a:tblGrid>
              <a:tr h="2104338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Муниципальная программа 10. “Социальная политика муниципального образования сельское поселение Алакуртти Кандалакшского района”</a:t>
                      </a:r>
                      <a:endParaRPr lang="ru-RU" sz="18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6 000,00</a:t>
                      </a:r>
                      <a:endParaRPr lang="ru-RU" sz="18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228815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 Основное мероприятие 1. Выплата ежемесячной доплаты к трудовой пенсии, лицу, замещавшему муниципальную должность главы муниципального образования сельское поселение Алакуртти</a:t>
                      </a:r>
                      <a:endParaRPr lang="ru-RU" sz="18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6 000,00</a:t>
                      </a:r>
                      <a:endParaRPr lang="ru-RU" sz="18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Перечень муниципальных программ на 2016 год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99591" y="1340768"/>
          <a:ext cx="7704857" cy="480843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832649"/>
                <a:gridCol w="1872208"/>
              </a:tblGrid>
              <a:tr h="252028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Муниципальная программа 11. "Обеспечение безопасных и благоприятных условий проживания граждан на территории сельского поселения Алакуртти Кандалакшского района"</a:t>
                      </a:r>
                      <a:endParaRPr lang="ru-RU" sz="20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177 551,10</a:t>
                      </a:r>
                      <a:endParaRPr lang="ru-RU" sz="20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228815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  Основное мероприятие 1. Регулирование численности безнадзорных животных</a:t>
                      </a:r>
                      <a:endParaRPr lang="ru-RU" sz="20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1" u="none" strike="noStrike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177 551,10</a:t>
                      </a:r>
                      <a:endParaRPr lang="ru-RU" sz="2000" b="1" i="1" u="none" strike="noStrike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Бюджетные полномочия: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Финансовый орган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" name="Picture 4" descr="H:\Управление бюджетного развития и бюджетной политики\09_РАЗВИТИЕ(семинары, новое)\СОВЕЩАНИЕ 27.01.12\Макеты\логотип-МФ-М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3515" y="0"/>
            <a:ext cx="710485" cy="8762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7" name="Группа 6"/>
          <p:cNvGrpSpPr/>
          <p:nvPr/>
        </p:nvGrpSpPr>
        <p:grpSpPr>
          <a:xfrm>
            <a:off x="395536" y="1340768"/>
            <a:ext cx="8352928" cy="4824536"/>
            <a:chOff x="1859250" y="1052736"/>
            <a:chExt cx="5233030" cy="3168352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907704" y="1052736"/>
              <a:ext cx="5184576" cy="316835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859250" y="1206043"/>
              <a:ext cx="4896544" cy="2880320"/>
              <a:chOff x="1211178" y="1134035"/>
              <a:chExt cx="4896544" cy="2880320"/>
            </a:xfrm>
          </p:grpSpPr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1211178" y="1134035"/>
                <a:ext cx="4896544" cy="288032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4" name="Рисунок 4" descr="article_1602_e07bf661e48c09958eb212c1520ef89d1310572699.jpg"/>
              <p:cNvPicPr>
                <a:picLocks noChangeAspect="1"/>
              </p:cNvPicPr>
              <p:nvPr/>
            </p:nvPicPr>
            <p:blipFill>
              <a:blip r:embed="rId4" cstate="print">
                <a:lum bright="25000"/>
              </a:blip>
              <a:srcRect l="13044" t="31938" r="76308" b="50946"/>
              <a:stretch>
                <a:fillRect/>
              </a:stretch>
            </p:blipFill>
            <p:spPr>
              <a:xfrm>
                <a:off x="1453448" y="2411595"/>
                <a:ext cx="872172" cy="814028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softEdge rad="31750"/>
              </a:effectLst>
            </p:spPr>
          </p:pic>
          <p:sp>
            <p:nvSpPr>
              <p:cNvPr id="15" name="TextBox 5"/>
              <p:cNvSpPr txBox="1"/>
              <p:nvPr/>
            </p:nvSpPr>
            <p:spPr>
              <a:xfrm>
                <a:off x="1403648" y="3501008"/>
                <a:ext cx="4032448" cy="262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gorfin@com.mels.ru</a:t>
                </a:r>
                <a:endParaRPr lang="ru-RU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Box 6"/>
              <p:cNvSpPr txBox="1"/>
              <p:nvPr/>
            </p:nvSpPr>
            <p:spPr>
              <a:xfrm>
                <a:off x="2880334" y="2730415"/>
                <a:ext cx="2568061" cy="283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lumMod val="90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телефон</a:t>
                </a:r>
                <a:r>
                  <a:rPr lang="en-US" sz="20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lumMod val="90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ru-RU" sz="20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lumMod val="90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факс  </a:t>
                </a:r>
                <a:r>
                  <a:rPr lang="en-US" sz="20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lumMod val="90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8 815 33 96795</a:t>
                </a:r>
                <a:endParaRPr lang="ru-RU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lumMod val="9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7"/>
              <p:cNvSpPr txBox="1"/>
              <p:nvPr/>
            </p:nvSpPr>
            <p:spPr>
              <a:xfrm>
                <a:off x="3376570" y="3156014"/>
                <a:ext cx="2195234" cy="262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lumMod val="90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01.01.2016 – 31.12.2016</a:t>
                </a:r>
                <a:endParaRPr lang="ru-RU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lumMod val="9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Прямоугольник 8"/>
              <p:cNvSpPr/>
              <p:nvPr/>
            </p:nvSpPr>
            <p:spPr>
              <a:xfrm>
                <a:off x="2125884" y="1412776"/>
                <a:ext cx="3010067" cy="98290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 prst="angle"/>
                </a:sp3d>
              </a:bodyPr>
              <a:lstStyle/>
              <a:p>
                <a:pPr algn="ctr"/>
                <a:r>
                  <a:rPr lang="ru-RU" sz="3200" i="1" dirty="0" smtClean="0">
                    <a:ln w="18415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Управление финансов </a:t>
                </a:r>
              </a:p>
              <a:p>
                <a:pPr algn="ctr"/>
                <a:r>
                  <a:rPr lang="ru-RU" sz="3200" i="1" dirty="0" smtClean="0">
                    <a:ln w="18415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Кандалакшский район </a:t>
                </a:r>
              </a:p>
              <a:p>
                <a:pPr algn="ctr"/>
                <a:r>
                  <a:rPr lang="ru-RU" sz="2000" i="1" dirty="0" smtClean="0">
                    <a:ln w="18415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г. Кандалакша, ул.Первомайская, д.34</a:t>
                </a:r>
                <a:endParaRPr lang="ru-RU" sz="2000" i="1" dirty="0">
                  <a:ln w="18415" cmpd="sng">
                    <a:solidFill>
                      <a:schemeClr val="bg2">
                        <a:lumMod val="9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:\Управление бюджетного развития и бюджетной политики\09_РАЗВИТИЕ(семинары, новое)\СОВЕЩАНИЕ 27.01.12\Макеты\логотип-МФ-М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272" y="188640"/>
            <a:ext cx="1543449" cy="19442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7544" y="3356992"/>
            <a:ext cx="6264696" cy="634752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6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en-US" sz="66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8640"/>
            <a:ext cx="1540825" cy="192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Овал 55"/>
          <p:cNvSpPr/>
          <p:nvPr/>
        </p:nvSpPr>
        <p:spPr>
          <a:xfrm>
            <a:off x="4067944" y="2708920"/>
            <a:ext cx="1584176" cy="1584176"/>
          </a:xfrm>
          <a:prstGeom prst="ellipse">
            <a:avLst/>
          </a:prstGeom>
          <a:gradFill flip="none" rotWithShape="1">
            <a:gsLst>
              <a:gs pos="0">
                <a:srgbClr val="6CA5D8">
                  <a:tint val="66000"/>
                  <a:satMod val="160000"/>
                </a:srgbClr>
              </a:gs>
              <a:gs pos="50000">
                <a:srgbClr val="6CA5D8">
                  <a:tint val="44500"/>
                  <a:satMod val="160000"/>
                </a:srgbClr>
              </a:gs>
              <a:gs pos="100000">
                <a:srgbClr val="6C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Трапеция 48"/>
          <p:cNvSpPr/>
          <p:nvPr/>
        </p:nvSpPr>
        <p:spPr>
          <a:xfrm rot="3309488">
            <a:off x="1330280" y="3611725"/>
            <a:ext cx="4582055" cy="1680873"/>
          </a:xfrm>
          <a:prstGeom prst="trapezoid">
            <a:avLst>
              <a:gd name="adj" fmla="val 90751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Трапеция 50"/>
          <p:cNvSpPr/>
          <p:nvPr/>
        </p:nvSpPr>
        <p:spPr>
          <a:xfrm rot="10255841">
            <a:off x="1601407" y="1332046"/>
            <a:ext cx="6024831" cy="1492692"/>
          </a:xfrm>
          <a:prstGeom prst="trapezoid">
            <a:avLst>
              <a:gd name="adj" fmla="val 145897"/>
            </a:avLst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Трапеция 49"/>
          <p:cNvSpPr/>
          <p:nvPr/>
        </p:nvSpPr>
        <p:spPr>
          <a:xfrm rot="17680318">
            <a:off x="4198965" y="3172780"/>
            <a:ext cx="4606763" cy="2132384"/>
          </a:xfrm>
          <a:prstGeom prst="trapezoid">
            <a:avLst>
              <a:gd name="adj" fmla="val 70959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руговая стрелка 34"/>
          <p:cNvSpPr/>
          <p:nvPr/>
        </p:nvSpPr>
        <p:spPr>
          <a:xfrm rot="11234738">
            <a:off x="2583580" y="1441589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251027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5" name="Диаграмма 54"/>
          <p:cNvGraphicFramePr/>
          <p:nvPr/>
        </p:nvGraphicFramePr>
        <p:xfrm>
          <a:off x="3131840" y="2204864"/>
          <a:ext cx="345638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Круговая стрелка 35"/>
          <p:cNvSpPr/>
          <p:nvPr/>
        </p:nvSpPr>
        <p:spPr>
          <a:xfrm rot="4752060">
            <a:off x="1496921" y="117448"/>
            <a:ext cx="6566445" cy="6765088"/>
          </a:xfrm>
          <a:prstGeom prst="circularArrow">
            <a:avLst>
              <a:gd name="adj1" fmla="val 9181"/>
              <a:gd name="adj2" fmla="val 1817004"/>
              <a:gd name="adj3" fmla="val 20462557"/>
              <a:gd name="adj4" fmla="val 1156852"/>
              <a:gd name="adj5" fmla="val 13368"/>
            </a:avLst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3128025">
            <a:off x="3882639" y="3067378"/>
            <a:ext cx="1548226" cy="138246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68457"/>
              </a:avLst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21016394">
            <a:off x="4173702" y="2561653"/>
            <a:ext cx="1172121" cy="8781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исполнение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17570003">
            <a:off x="4765066" y="3247037"/>
            <a:ext cx="1259219" cy="87718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отчетность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ятиугольник 64"/>
          <p:cNvSpPr/>
          <p:nvPr/>
        </p:nvSpPr>
        <p:spPr>
          <a:xfrm rot="10800000">
            <a:off x="6444208" y="1052736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211960" y="321297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Круговая стрелка 75"/>
          <p:cNvSpPr/>
          <p:nvPr/>
        </p:nvSpPr>
        <p:spPr>
          <a:xfrm rot="18853849">
            <a:off x="2832286" y="1336922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5476710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Круговая стрелка 76"/>
          <p:cNvSpPr/>
          <p:nvPr/>
        </p:nvSpPr>
        <p:spPr>
          <a:xfrm rot="3747480">
            <a:off x="2912319" y="1492017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741331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4139952" y="4797152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419872" y="2348880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6228184" y="2924944"/>
            <a:ext cx="432048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7239000" cy="563562"/>
          </a:xfrm>
        </p:spPr>
        <p:txBody>
          <a:bodyPr/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Гражданин, его участие 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бюджетном процессе</a:t>
            </a:r>
            <a:endParaRPr lang="en-US" sz="29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55576" y="1052736"/>
            <a:ext cx="302433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Помогает формировать доходную часть бюджета (налог на доходы физических лиц)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0" y="1988841"/>
            <a:ext cx="4499992" cy="613589"/>
          </a:xfrm>
          <a:prstGeom prst="downArrow">
            <a:avLst>
              <a:gd name="adj1" fmla="val 71811"/>
              <a:gd name="adj2" fmla="val 62798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>
            <a:off x="4499992" y="908720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0" y="3933056"/>
            <a:ext cx="4427984" cy="867549"/>
          </a:xfrm>
          <a:prstGeom prst="downArrow">
            <a:avLst>
              <a:gd name="adj1" fmla="val 66225"/>
              <a:gd name="adj2" fmla="val 50000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Овал 127"/>
          <p:cNvSpPr/>
          <p:nvPr/>
        </p:nvSpPr>
        <p:spPr>
          <a:xfrm>
            <a:off x="899592" y="2852936"/>
            <a:ext cx="2376264" cy="864096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>
              <a:rot lat="0" lon="0" rev="2400000"/>
            </a:lightRig>
          </a:scene3d>
          <a:sp3d>
            <a:bevelT w="311150" h="336550"/>
            <a:bevelB w="412750" h="901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932040" y="1124744"/>
            <a:ext cx="3744416" cy="1123712"/>
          </a:xfrm>
          <a:prstGeom prst="wedgeRoundRectCallout">
            <a:avLst>
              <a:gd name="adj1" fmla="val -46244"/>
              <a:gd name="adj2" fmla="val 102994"/>
              <a:gd name="adj3" fmla="val 16667"/>
            </a:avLst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 влияния гражданина на состав бюджета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5148064" y="2852936"/>
            <a:ext cx="3744416" cy="3024336"/>
          </a:xfrm>
          <a:prstGeom prst="plaqu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участие в публичных слушаниях проекта решения Совета депутатов сельского поселения Алакуртти на очередной финансовый год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4941168"/>
            <a:ext cx="3384376" cy="1368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кругленный прямоугольник 48"/>
          <p:cNvSpPr/>
          <p:nvPr/>
        </p:nvSpPr>
        <p:spPr>
          <a:xfrm>
            <a:off x="310850" y="2492896"/>
            <a:ext cx="2520280" cy="2952328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прибыль организации;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добавленную стоимость;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добычу полезных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ископаемых;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ругие.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420605" y="2492896"/>
            <a:ext cx="2471875" cy="1224136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(межбюджетные трансферты), организаций, граждан (кроме налоговых и неналоговых доходов).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203848" y="2492896"/>
            <a:ext cx="2952328" cy="4032448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lvl="0" algn="just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уплаты других пошлин и сборов, установленных законодательством  Российской Федерации,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штрафов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нарушение законодательства, например: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таможенные пошлины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сборы;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государственного имущества;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среду;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нарушение законодательства о налогах и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сборах;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ругие.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4559322" y="1686160"/>
            <a:ext cx="0" cy="216024"/>
          </a:xfrm>
          <a:prstGeom prst="line">
            <a:avLst/>
          </a:prstGeom>
          <a:ln w="28575">
            <a:solidFill>
              <a:srgbClr val="8A8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7665887" y="1686160"/>
            <a:ext cx="0" cy="216024"/>
          </a:xfrm>
          <a:prstGeom prst="line">
            <a:avLst/>
          </a:prstGeom>
          <a:ln w="28575">
            <a:solidFill>
              <a:srgbClr val="8A8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534986" y="1686160"/>
            <a:ext cx="6130901" cy="0"/>
          </a:xfrm>
          <a:prstGeom prst="line">
            <a:avLst/>
          </a:prstGeom>
          <a:ln w="28575">
            <a:solidFill>
              <a:srgbClr val="8A8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-3076" y="0"/>
            <a:ext cx="1694756" cy="692696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39898" y="836711"/>
            <a:ext cx="6125990" cy="849449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1600" b="1" i="1" dirty="0">
                <a:solidFill>
                  <a:srgbClr val="8A88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- безвозмездные и безвозвратные</a:t>
            </a:r>
          </a:p>
          <a:p>
            <a:pPr algn="ctr"/>
            <a:r>
              <a:rPr lang="ru-RU" sz="16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поступления денежных средств в бюджет.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0850" y="1928652"/>
            <a:ext cx="2520280" cy="564244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03848" y="1929371"/>
            <a:ext cx="2952328" cy="563525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420605" y="1928126"/>
            <a:ext cx="2520280" cy="564770"/>
          </a:xfrm>
          <a:prstGeom prst="roundRect">
            <a:avLst>
              <a:gd name="adj" fmla="val 0"/>
            </a:avLst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539897" y="1686160"/>
            <a:ext cx="0" cy="216024"/>
          </a:xfrm>
          <a:prstGeom prst="line">
            <a:avLst/>
          </a:prstGeom>
          <a:ln w="28575">
            <a:solidFill>
              <a:srgbClr val="8A8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553200" cy="56356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Доходы бюджета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8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403869"/>
              </p:ext>
            </p:extLst>
          </p:nvPr>
        </p:nvGraphicFramePr>
        <p:xfrm>
          <a:off x="138410" y="1844824"/>
          <a:ext cx="8754071" cy="51816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911144"/>
                <a:gridCol w="2510159"/>
                <a:gridCol w="3332768"/>
              </a:tblGrid>
              <a:tr h="459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Виды межбюджетных трансфертов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Аналогия в семейном бюджете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7730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 (от лат. «</a:t>
                      </a:r>
                      <a:r>
                        <a:rPr kumimoji="0" lang="en-US" sz="16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Dotatio</a:t>
                      </a: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– дар, пожертвование)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Предоставляются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 определения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конкретной  цели их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использования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 даете своему ребенку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«карманные деньги»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3674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(от лат. «</a:t>
                      </a:r>
                      <a:r>
                        <a:rPr kumimoji="0" lang="ru-RU" sz="16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Subvenire</a:t>
                      </a: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– приходить на помощь)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Предоставляются на</a:t>
                      </a:r>
                    </a:p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финансирование</a:t>
                      </a:r>
                    </a:p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«переданных» другим публично-правовым образованиям полномочий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 даете своему ребенку деньги и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посылаете его в магазин купить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продукты</a:t>
                      </a:r>
                      <a:r>
                        <a:rPr kumimoji="0" lang="en-U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списку</a:t>
                      </a:r>
                      <a:r>
                        <a:rPr kumimoji="0" lang="en-U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ru-RU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0702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(от лат. «</a:t>
                      </a:r>
                      <a:r>
                        <a:rPr kumimoji="0" lang="en-US" sz="16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Subsidium</a:t>
                      </a: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– поддержка)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Предоставляются на</a:t>
                      </a:r>
                    </a:p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условиях долевого </a:t>
                      </a:r>
                      <a:r>
                        <a:rPr kumimoji="0" lang="ru-RU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расходов других бюджетов 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 «добавляете» денег для того,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чтобы ваш ребенок купил себе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новый телефон (а остальные он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накопил сам)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7504" y="938355"/>
            <a:ext cx="8820472" cy="660809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– денежные средства, перечисляемые из одного бюджета бюджетной системы Российской Федерации другому.</a:t>
            </a:r>
            <a:endParaRPr lang="ru-RU" sz="1600" b="1" i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553200" cy="648072"/>
          </a:xfrm>
        </p:spPr>
        <p:txBody>
          <a:bodyPr/>
          <a:lstStyle/>
          <a:p>
            <a:pPr rtl="0" fontAlgn="base"/>
            <a:r>
              <a:rPr lang="ru-RU" sz="2400" b="1" kern="12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+mn-ea"/>
                <a:cs typeface="Times New Roman"/>
              </a:rPr>
              <a:t>Межбюджетные трансферты - основной вид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rtl="0" fontAlgn="base"/>
            <a:r>
              <a:rPr lang="ru-RU" sz="2400" b="1" kern="12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+mn-ea"/>
                <a:cs typeface="Times New Roman"/>
              </a:rPr>
              <a:t>безвозмездных перечислений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8244408" y="3828869"/>
            <a:ext cx="576064" cy="7522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1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59000" y="188913"/>
            <a:ext cx="6985000" cy="50006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ИСПОЛНЕНИЕ МЕСТНОГО БЮДЖЕТА </a:t>
            </a:r>
            <a:b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 2015 ГОД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3" name="Группа 235"/>
          <p:cNvGrpSpPr>
            <a:grpSpLocks/>
          </p:cNvGrpSpPr>
          <p:nvPr/>
        </p:nvGrpSpPr>
        <p:grpSpPr bwMode="auto">
          <a:xfrm>
            <a:off x="0" y="665312"/>
            <a:ext cx="9108504" cy="6192688"/>
            <a:chOff x="0" y="908720"/>
            <a:chExt cx="9108504" cy="5928247"/>
          </a:xfrm>
        </p:grpSpPr>
        <p:sp>
          <p:nvSpPr>
            <p:cNvPr id="188" name="AutoShape 15"/>
            <p:cNvSpPr>
              <a:spLocks noChangeArrowheads="1"/>
            </p:cNvSpPr>
            <p:nvPr/>
          </p:nvSpPr>
          <p:spPr bwMode="gray">
            <a:xfrm>
              <a:off x="4464496" y="1004319"/>
              <a:ext cx="4644008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chemeClr val="bg2">
                <a:lumMod val="75000"/>
                <a:alpha val="62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348038" y="5527120"/>
              <a:ext cx="2519362" cy="965016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492500" y="3501346"/>
              <a:ext cx="2232025" cy="2094161"/>
            </a:xfrm>
            <a:prstGeom prst="can">
              <a:avLst>
                <a:gd name="adj" fmla="val 18521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492500" y="1844862"/>
              <a:ext cx="2232025" cy="1800857"/>
            </a:xfrm>
            <a:prstGeom prst="can">
              <a:avLst>
                <a:gd name="adj" fmla="val 18521"/>
              </a:avLst>
            </a:prstGeom>
            <a:gradFill flip="none" rotWithShape="1">
              <a:gsLst>
                <a:gs pos="0">
                  <a:srgbClr val="27F98B">
                    <a:shade val="30000"/>
                    <a:satMod val="115000"/>
                  </a:srgbClr>
                </a:gs>
                <a:gs pos="50000">
                  <a:srgbClr val="27F98B">
                    <a:shade val="67500"/>
                    <a:satMod val="115000"/>
                  </a:srgbClr>
                </a:gs>
                <a:gs pos="100000">
                  <a:srgbClr val="27F98B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2" name="AutoShape 15"/>
            <p:cNvSpPr>
              <a:spLocks noChangeArrowheads="1"/>
            </p:cNvSpPr>
            <p:nvPr/>
          </p:nvSpPr>
          <p:spPr bwMode="gray">
            <a:xfrm>
              <a:off x="0" y="908720"/>
              <a:ext cx="3491880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rgbClr val="99FF99">
                <a:alpha val="26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276600" y="1183788"/>
              <a:ext cx="2590800" cy="575970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14" name="Text Box 18"/>
            <p:cNvSpPr txBox="1">
              <a:spLocks noChangeArrowheads="1"/>
            </p:cNvSpPr>
            <p:nvPr/>
          </p:nvSpPr>
          <p:spPr bwMode="gray">
            <a:xfrm>
              <a:off x="3704601" y="1268760"/>
              <a:ext cx="17792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Итоги бюджета</a:t>
              </a:r>
              <a:endPara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15" name="Text Box 7"/>
            <p:cNvSpPr txBox="1">
              <a:spLocks noChangeArrowheads="1"/>
            </p:cNvSpPr>
            <p:nvPr/>
          </p:nvSpPr>
          <p:spPr bwMode="gray">
            <a:xfrm>
              <a:off x="3563888" y="4010470"/>
              <a:ext cx="2160240" cy="1679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1 человека</a:t>
              </a:r>
            </a:p>
            <a:p>
              <a:pPr algn="ctr"/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</a:t>
              </a:r>
              <a:r>
                <a:rPr lang="ru-RU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.):</a:t>
              </a:r>
            </a:p>
            <a:p>
              <a:pPr algn="ctr"/>
              <a:r>
                <a:rPr lang="ru-RU" b="1" dirty="0" smtClean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8 978</a:t>
              </a:r>
              <a:endPara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/>
              <a:endParaRPr 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16" name="Text Box 7"/>
            <p:cNvSpPr txBox="1">
              <a:spLocks noChangeArrowheads="1"/>
            </p:cNvSpPr>
            <p:nvPr/>
          </p:nvSpPr>
          <p:spPr bwMode="gray">
            <a:xfrm>
              <a:off x="3563888" y="2149420"/>
              <a:ext cx="2160240" cy="1679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</a:t>
              </a:r>
              <a:r>
                <a:rPr lang="ru-RU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.):</a:t>
              </a:r>
            </a:p>
            <a:p>
              <a:pPr algn="ctr"/>
              <a:r>
                <a:rPr lang="ru-RU" b="1" dirty="0" smtClean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10 688</a:t>
              </a:r>
              <a:endPara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/>
              <a:endParaRPr lang="en-US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4" name="Группа 167"/>
            <p:cNvGrpSpPr>
              <a:grpSpLocks/>
            </p:cNvGrpSpPr>
            <p:nvPr/>
          </p:nvGrpSpPr>
          <p:grpSpPr bwMode="auto">
            <a:xfrm>
              <a:off x="179512" y="1762132"/>
              <a:ext cx="2736304" cy="965063"/>
              <a:chOff x="0" y="1474100"/>
              <a:chExt cx="2736304" cy="965063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0" y="1474100"/>
                <a:ext cx="2376264" cy="859231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Налоговые доходы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576064" y="2094498"/>
                <a:ext cx="2160240" cy="34466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20 405,0</a:t>
                </a:r>
              </a:p>
            </p:txBody>
          </p:sp>
        </p:grpSp>
        <p:grpSp>
          <p:nvGrpSpPr>
            <p:cNvPr id="5" name="Группа 168"/>
            <p:cNvGrpSpPr>
              <a:grpSpLocks/>
            </p:cNvGrpSpPr>
            <p:nvPr/>
          </p:nvGrpSpPr>
          <p:grpSpPr bwMode="auto">
            <a:xfrm>
              <a:off x="179512" y="3140794"/>
              <a:ext cx="2808312" cy="965063"/>
              <a:chOff x="0" y="1772642"/>
              <a:chExt cx="2808312" cy="965063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0" y="1772642"/>
                <a:ext cx="2304256" cy="7582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Неналоговые доходы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648072" y="2324107"/>
                <a:ext cx="2160240" cy="41359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3 380,1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7" name="Группа 176"/>
            <p:cNvGrpSpPr>
              <a:grpSpLocks/>
            </p:cNvGrpSpPr>
            <p:nvPr/>
          </p:nvGrpSpPr>
          <p:grpSpPr bwMode="auto">
            <a:xfrm>
              <a:off x="251520" y="4588389"/>
              <a:ext cx="2736304" cy="1060211"/>
              <a:chOff x="72008" y="1059997"/>
              <a:chExt cx="2736304" cy="1060211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72008" y="1059997"/>
                <a:ext cx="2232248" cy="827197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Безвозмездные поступления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792088" y="1749328"/>
                <a:ext cx="2016224" cy="37088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6 281,6</a:t>
                </a:r>
              </a:p>
            </p:txBody>
          </p:sp>
        </p:grpSp>
        <p:grpSp>
          <p:nvGrpSpPr>
            <p:cNvPr id="8" name="Группа 203"/>
            <p:cNvGrpSpPr>
              <a:grpSpLocks/>
            </p:cNvGrpSpPr>
            <p:nvPr/>
          </p:nvGrpSpPr>
          <p:grpSpPr bwMode="auto">
            <a:xfrm>
              <a:off x="6012160" y="1460186"/>
              <a:ext cx="3096344" cy="817704"/>
              <a:chOff x="6695728" y="2895426"/>
              <a:chExt cx="3096344" cy="981245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6695728" y="2895426"/>
                <a:ext cx="2916832" cy="69321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Общегосударственные вопросы</a:t>
                </a:r>
              </a:p>
              <a:p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</a:t>
                </a:r>
                <a:r>
                  <a:rPr lang="ru-RU" sz="8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(в т.ч. </a:t>
                </a:r>
                <a:r>
                  <a:rPr lang="ru-RU" sz="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выборы, резервный фонд, сод. казенных учреждений и </a:t>
                </a:r>
                <a:r>
                  <a:rPr lang="ru-RU" sz="800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мун.имущества</a:t>
                </a:r>
                <a:r>
                  <a:rPr lang="ru-RU" sz="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, уплата налогов и сборов</a:t>
                </a:r>
                <a:endParaRPr lang="ru-RU" sz="8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8603432" y="3588640"/>
                <a:ext cx="1188640" cy="28803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8 680,5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9" name="Группа 208"/>
            <p:cNvGrpSpPr>
              <a:grpSpLocks/>
            </p:cNvGrpSpPr>
            <p:nvPr/>
          </p:nvGrpSpPr>
          <p:grpSpPr bwMode="auto">
            <a:xfrm>
              <a:off x="5976664" y="2313596"/>
              <a:ext cx="2771800" cy="515760"/>
              <a:chOff x="6660232" y="2969017"/>
              <a:chExt cx="2771800" cy="618913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6660232" y="2969017"/>
                <a:ext cx="2088232" cy="3980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оборона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8243392" y="3299898"/>
                <a:ext cx="1188640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267,5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10" name="Группа 213"/>
            <p:cNvGrpSpPr>
              <a:grpSpLocks/>
            </p:cNvGrpSpPr>
            <p:nvPr/>
          </p:nvGrpSpPr>
          <p:grpSpPr bwMode="auto">
            <a:xfrm>
              <a:off x="6048672" y="2933997"/>
              <a:ext cx="2664296" cy="482533"/>
              <a:chOff x="6732240" y="2762979"/>
              <a:chExt cx="2664296" cy="579038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6732240" y="2762979"/>
                <a:ext cx="2088232" cy="57903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безопасность  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8207896" y="2928422"/>
                <a:ext cx="1188640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269,6</a:t>
                </a:r>
              </a:p>
            </p:txBody>
          </p:sp>
        </p:grpSp>
        <p:grpSp>
          <p:nvGrpSpPr>
            <p:cNvPr id="11" name="Группа 223"/>
            <p:cNvGrpSpPr>
              <a:grpSpLocks/>
            </p:cNvGrpSpPr>
            <p:nvPr/>
          </p:nvGrpSpPr>
          <p:grpSpPr bwMode="auto">
            <a:xfrm>
              <a:off x="5904656" y="4174788"/>
              <a:ext cx="3024336" cy="584694"/>
              <a:chOff x="6588224" y="2350929"/>
              <a:chExt cx="3024336" cy="701633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588224" y="2350929"/>
                <a:ext cx="2268760" cy="57904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Жилищно-коммунальное хозяйство</a:t>
                </a: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8423920" y="2764530"/>
                <a:ext cx="1188640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8 933,0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12" name="Группа 228"/>
            <p:cNvGrpSpPr>
              <a:grpSpLocks/>
            </p:cNvGrpSpPr>
            <p:nvPr/>
          </p:nvGrpSpPr>
          <p:grpSpPr bwMode="auto">
            <a:xfrm>
              <a:off x="5976664" y="4795186"/>
              <a:ext cx="2700808" cy="551465"/>
              <a:chOff x="6660232" y="2144898"/>
              <a:chExt cx="2700808" cy="661758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660232" y="2144898"/>
                <a:ext cx="1800200" cy="66175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8172400" y="2393059"/>
                <a:ext cx="1188640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4 975,3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88" y="1141734"/>
              <a:ext cx="2520950" cy="55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бюджета </a:t>
              </a:r>
            </a:p>
            <a:p>
              <a:pPr algn="ctr">
                <a:defRPr/>
              </a:pPr>
              <a:r>
                <a:rPr lang="ru-RU" sz="16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30 066,7</a:t>
              </a:r>
              <a:endPara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425" y="1183788"/>
              <a:ext cx="2519363" cy="3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25 257,0</a:t>
              </a:r>
              <a:endParaRPr lang="ru-RU" sz="1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31" name="Прямоугольник 150"/>
            <p:cNvSpPr>
              <a:spLocks noChangeArrowheads="1"/>
            </p:cNvSpPr>
            <p:nvPr/>
          </p:nvSpPr>
          <p:spPr bwMode="auto">
            <a:xfrm>
              <a:off x="3707904" y="5829185"/>
              <a:ext cx="2016224" cy="707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населения</a:t>
              </a:r>
            </a:p>
            <a:p>
              <a:pPr algn="ctr"/>
              <a:r>
                <a:rPr 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2813 </a:t>
              </a:r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</a:t>
              </a:r>
            </a:p>
          </p:txBody>
        </p:sp>
      </p:grpSp>
      <p:sp>
        <p:nvSpPr>
          <p:cNvPr id="74" name="Прямоугольник 73"/>
          <p:cNvSpPr/>
          <p:nvPr/>
        </p:nvSpPr>
        <p:spPr>
          <a:xfrm>
            <a:off x="5940152" y="3429000"/>
            <a:ext cx="2016224" cy="5760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Национальная </a:t>
            </a:r>
          </a:p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экономика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596336" y="3645024"/>
            <a:ext cx="1188640" cy="2507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1 250,3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3" name="TextBox 57"/>
          <p:cNvSpPr txBox="1">
            <a:spLocks noChangeArrowheads="1"/>
          </p:cNvSpPr>
          <p:nvPr/>
        </p:nvSpPr>
        <p:spPr bwMode="auto">
          <a:xfrm>
            <a:off x="8056563" y="548680"/>
            <a:ext cx="1087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6084168" y="5445224"/>
            <a:ext cx="1656184" cy="504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Социальная </a:t>
            </a:r>
          </a:p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политика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7452320" y="5517232"/>
            <a:ext cx="1188640" cy="2507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5,7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6300192" y="6093296"/>
            <a:ext cx="1872208" cy="504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Физическая </a:t>
            </a:r>
          </a:p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культура и спорт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7740352" y="6165304"/>
            <a:ext cx="1188640" cy="2507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875,1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Доходы бюджета в разрезе видов за 2015 и на 2016 год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51520" y="1700808"/>
          <a:ext cx="435597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788024" y="1844824"/>
          <a:ext cx="417646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Стрелка вниз 16"/>
          <p:cNvSpPr/>
          <p:nvPr/>
        </p:nvSpPr>
        <p:spPr>
          <a:xfrm>
            <a:off x="5076056" y="980728"/>
            <a:ext cx="3672408" cy="864096"/>
          </a:xfrm>
          <a:prstGeom prst="downArrow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611560" y="980728"/>
            <a:ext cx="3672408" cy="720080"/>
          </a:xfrm>
          <a:prstGeom prst="downArrow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graphicFrame>
        <p:nvGraphicFramePr>
          <p:cNvPr id="19" name="Содержимое 4"/>
          <p:cNvGraphicFramePr>
            <a:graphicFrameLocks/>
          </p:cNvGraphicFramePr>
          <p:nvPr/>
        </p:nvGraphicFramePr>
        <p:xfrm>
          <a:off x="4716016" y="4725144"/>
          <a:ext cx="4176464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Стрелка вправо 19"/>
          <p:cNvSpPr/>
          <p:nvPr/>
        </p:nvSpPr>
        <p:spPr>
          <a:xfrm>
            <a:off x="611560" y="5705872"/>
            <a:ext cx="4464496" cy="1152128"/>
          </a:xfrm>
          <a:prstGeom prst="right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/>
          </p:nvPr>
        </p:nvGraphicFramePr>
        <p:xfrm>
          <a:off x="395536" y="980728"/>
          <a:ext cx="849694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979712" y="260648"/>
            <a:ext cx="6553200" cy="340444"/>
          </a:xfrm>
        </p:spPr>
        <p:txBody>
          <a:bodyPr/>
          <a:lstStyle/>
          <a:p>
            <a:r>
              <a:rPr lang="ru-RU" sz="2000" dirty="0" smtClean="0">
                <a:solidFill>
                  <a:srgbClr val="FFC000"/>
                </a:solidFill>
              </a:rPr>
              <a:t>Расходы бюджета</a:t>
            </a:r>
            <a:r>
              <a:rPr lang="ru-RU" sz="2000" baseline="0" dirty="0" smtClean="0">
                <a:solidFill>
                  <a:srgbClr val="FFC000"/>
                </a:solidFill>
              </a:rPr>
              <a:t> на 2016 год </a:t>
            </a:r>
            <a:br>
              <a:rPr lang="ru-RU" sz="2000" baseline="0" dirty="0" smtClean="0">
                <a:solidFill>
                  <a:srgbClr val="FFC000"/>
                </a:solidFill>
              </a:rPr>
            </a:br>
            <a:r>
              <a:rPr lang="ru-RU" sz="1400" baseline="0" dirty="0" smtClean="0">
                <a:solidFill>
                  <a:srgbClr val="FFC000"/>
                </a:solidFill>
              </a:rPr>
              <a:t>(по состоянию на 01.07.2016)</a:t>
            </a:r>
            <a:r>
              <a:rPr lang="ru-RU" sz="2000" baseline="0" dirty="0" smtClean="0">
                <a:solidFill>
                  <a:srgbClr val="FFC000"/>
                </a:solidFill>
              </a:rPr>
              <a:t> в разрезе разделов</a:t>
            </a:r>
            <a:endParaRPr lang="ru-RU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0l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175B5B"/>
        </a:dk2>
        <a:lt2>
          <a:srgbClr val="C0C0C0"/>
        </a:lt2>
        <a:accent1>
          <a:srgbClr val="7DB038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BFD4AE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B3191"/>
        </a:dk2>
        <a:lt2>
          <a:srgbClr val="C0C0C0"/>
        </a:lt2>
        <a:accent1>
          <a:srgbClr val="68A6EA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B9D0F3"/>
        </a:accent5>
        <a:accent6>
          <a:srgbClr val="00B98A"/>
        </a:accent6>
        <a:hlink>
          <a:srgbClr val="4173F1"/>
        </a:hlink>
        <a:folHlink>
          <a:srgbClr val="A982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500E8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000000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2450</TotalTime>
  <Words>2225</Words>
  <Application>Microsoft Office PowerPoint</Application>
  <PresentationFormat>Экран (4:3)</PresentationFormat>
  <Paragraphs>393</Paragraphs>
  <Slides>26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cdb2004220l</vt:lpstr>
      <vt:lpstr>Image</vt:lpstr>
      <vt:lpstr>БЮДЖЕТ ДЛЯ ГРАЖДАН сельского поселения Алакуртти Кандалакшского района</vt:lpstr>
      <vt:lpstr>Что такое бюджет?</vt:lpstr>
      <vt:lpstr>Этапы бюджетного процесса</vt:lpstr>
      <vt:lpstr>Гражданин, его участие  в бюджетном процессе</vt:lpstr>
      <vt:lpstr>Доходы бюджета</vt:lpstr>
      <vt:lpstr>Межбюджетные трансферты - основной вид  безвозмездных перечислений </vt:lpstr>
      <vt:lpstr>ИСПОЛНЕНИЕ МЕСТНОГО БЮДЖЕТА  ЗА 2015 ГОД</vt:lpstr>
      <vt:lpstr>Доходы бюджета в разрезе видов за 2015 и на 2016 год</vt:lpstr>
      <vt:lpstr>Расходы бюджета на 2016 год  (по состоянию на 01.07.2016) в разрезе разделов</vt:lpstr>
      <vt:lpstr>Расходы бюджета на 2016 год  (по состоянию на 01.07.2016)  по разделам и подразделам</vt:lpstr>
      <vt:lpstr>Расходы бюджета на 2016 год  (по состоянию на 01.07.2016)  по разделам и подразделам (продолжение)</vt:lpstr>
      <vt:lpstr>Расходы на оплату труда работников культуры в соответствии с Указом Президента от 07.05.2012 № 597</vt:lpstr>
      <vt:lpstr>Расходы на 2016 год в разрезе муниципальных программ</vt:lpstr>
      <vt:lpstr>Перечень муниципальных программ на 2016 год</vt:lpstr>
      <vt:lpstr>Перечень муниципальных программ на 2016 год</vt:lpstr>
      <vt:lpstr>Перечень муниципальных программ на 2016 год</vt:lpstr>
      <vt:lpstr>Перечень муниципальных программ на 2016 год</vt:lpstr>
      <vt:lpstr>Перечень муниципальных программ на 2016 год</vt:lpstr>
      <vt:lpstr>Перечень муниципальных программ на 2016 год</vt:lpstr>
      <vt:lpstr>Перечень муниципальных программ на 2016 год</vt:lpstr>
      <vt:lpstr>Перечень муниципальных программ на 2016 год</vt:lpstr>
      <vt:lpstr>Перечень муниципальных программ на 2016 год</vt:lpstr>
      <vt:lpstr>Перечень муниципальных программ на 2016 год</vt:lpstr>
      <vt:lpstr>Перечень муниципальных программ на 2016 год</vt:lpstr>
      <vt:lpstr>Бюджетные полномочия: Финансовый орган</vt:lpstr>
      <vt:lpstr>Спасибо  за внимание!</vt:lpstr>
    </vt:vector>
  </TitlesOfParts>
  <Company>Министерство финансов Мурманской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Олег А. Соколов</cp:lastModifiedBy>
  <cp:revision>275</cp:revision>
  <dcterms:created xsi:type="dcterms:W3CDTF">2013-06-27T09:24:07Z</dcterms:created>
  <dcterms:modified xsi:type="dcterms:W3CDTF">2016-08-03T06:11:33Z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